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277" r:id="rId2"/>
    <p:sldId id="294" r:id="rId3"/>
    <p:sldId id="274" r:id="rId4"/>
    <p:sldId id="264" r:id="rId5"/>
    <p:sldId id="263" r:id="rId6"/>
    <p:sldId id="265" r:id="rId7"/>
    <p:sldId id="259" r:id="rId8"/>
    <p:sldId id="257" r:id="rId9"/>
    <p:sldId id="256" r:id="rId10"/>
    <p:sldId id="258" r:id="rId11"/>
    <p:sldId id="260" r:id="rId12"/>
    <p:sldId id="261" r:id="rId13"/>
    <p:sldId id="271" r:id="rId14"/>
    <p:sldId id="272" r:id="rId15"/>
    <p:sldId id="291" r:id="rId16"/>
    <p:sldId id="292" r:id="rId17"/>
    <p:sldId id="281" r:id="rId18"/>
    <p:sldId id="278" r:id="rId19"/>
    <p:sldId id="276" r:id="rId20"/>
    <p:sldId id="279" r:id="rId21"/>
    <p:sldId id="280" r:id="rId22"/>
    <p:sldId id="282" r:id="rId23"/>
    <p:sldId id="284" r:id="rId24"/>
    <p:sldId id="286" r:id="rId25"/>
    <p:sldId id="289" r:id="rId26"/>
    <p:sldId id="293" r:id="rId27"/>
    <p:sldId id="285" r:id="rId28"/>
    <p:sldId id="287" r:id="rId29"/>
    <p:sldId id="290" r:id="rId30"/>
    <p:sldId id="283" r:id="rId31"/>
    <p:sldId id="295" r:id="rId32"/>
    <p:sldId id="296" r:id="rId33"/>
    <p:sldId id="297" r:id="rId34"/>
    <p:sldId id="298" r:id="rId35"/>
    <p:sldId id="299" r:id="rId36"/>
    <p:sldId id="308" r:id="rId37"/>
    <p:sldId id="314" r:id="rId38"/>
    <p:sldId id="315" r:id="rId39"/>
    <p:sldId id="316"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3A6BB"/>
    <a:srgbClr val="364760"/>
    <a:srgbClr val="D2D7DC"/>
    <a:srgbClr val="DFE2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0" autoAdjust="0"/>
    <p:restoredTop sz="94660"/>
  </p:normalViewPr>
  <p:slideViewPr>
    <p:cSldViewPr snapToGrid="0">
      <p:cViewPr varScale="1">
        <p:scale>
          <a:sx n="90" d="100"/>
          <a:sy n="90" d="100"/>
        </p:scale>
        <p:origin x="350" y="-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C3E4BB-9B08-4562-8C7B-ADAE7BC46647}" type="datetimeFigureOut">
              <a:rPr lang="en-US" smtClean="0"/>
              <a:t>6/10/2024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8D6198-55C2-45C2-BDFF-F79638337B07}" type="slidenum">
              <a:rPr lang="en-US" smtClean="0"/>
              <a:t>‹#›</a:t>
            </a:fld>
            <a:endParaRPr lang="en-US"/>
          </a:p>
        </p:txBody>
      </p:sp>
    </p:spTree>
    <p:extLst>
      <p:ext uri="{BB962C8B-B14F-4D97-AF65-F5344CB8AC3E}">
        <p14:creationId xmlns:p14="http://schemas.microsoft.com/office/powerpoint/2010/main" val="2127144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8D6198-55C2-45C2-BDFF-F79638337B07}" type="slidenum">
              <a:rPr lang="en-US" smtClean="0"/>
              <a:t>2</a:t>
            </a:fld>
            <a:endParaRPr lang="en-US"/>
          </a:p>
        </p:txBody>
      </p:sp>
    </p:spTree>
    <p:extLst>
      <p:ext uri="{BB962C8B-B14F-4D97-AF65-F5344CB8AC3E}">
        <p14:creationId xmlns:p14="http://schemas.microsoft.com/office/powerpoint/2010/main" val="2952113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8D6198-55C2-45C2-BDFF-F79638337B07}" type="slidenum">
              <a:rPr lang="en-US" smtClean="0"/>
              <a:t>3</a:t>
            </a:fld>
            <a:endParaRPr lang="en-US"/>
          </a:p>
        </p:txBody>
      </p:sp>
    </p:spTree>
    <p:extLst>
      <p:ext uri="{BB962C8B-B14F-4D97-AF65-F5344CB8AC3E}">
        <p14:creationId xmlns:p14="http://schemas.microsoft.com/office/powerpoint/2010/main" val="3143767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13983-DE6C-AAEB-3394-D07A01B1250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0632A3-9AD6-DE42-0243-598944C74E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2B77DE-4A68-E1CD-4DBC-53997D4AE805}"/>
              </a:ext>
            </a:extLst>
          </p:cNvPr>
          <p:cNvSpPr>
            <a:spLocks noGrp="1"/>
          </p:cNvSpPr>
          <p:nvPr>
            <p:ph type="dt" sz="half" idx="10"/>
          </p:nvPr>
        </p:nvSpPr>
        <p:spPr/>
        <p:txBody>
          <a:bodyPr/>
          <a:lstStyle/>
          <a:p>
            <a:fld id="{AE015C83-799F-44D6-826A-8C332B39EE59}" type="datetimeFigureOut">
              <a:rPr lang="en-US" smtClean="0"/>
              <a:t>6/10/2024</a:t>
            </a:fld>
            <a:endParaRPr lang="en-US"/>
          </a:p>
        </p:txBody>
      </p:sp>
      <p:sp>
        <p:nvSpPr>
          <p:cNvPr id="5" name="Footer Placeholder 4">
            <a:extLst>
              <a:ext uri="{FF2B5EF4-FFF2-40B4-BE49-F238E27FC236}">
                <a16:creationId xmlns:a16="http://schemas.microsoft.com/office/drawing/2014/main" id="{4C090FC5-8FB7-34EB-44E9-EAD3A99331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E81A75-2B7B-E683-6C32-63B2E53078B9}"/>
              </a:ext>
            </a:extLst>
          </p:cNvPr>
          <p:cNvSpPr>
            <a:spLocks noGrp="1"/>
          </p:cNvSpPr>
          <p:nvPr>
            <p:ph type="sldNum" sz="quarter" idx="12"/>
          </p:nvPr>
        </p:nvSpPr>
        <p:spPr/>
        <p:txBody>
          <a:bodyPr/>
          <a:lstStyle/>
          <a:p>
            <a:fld id="{2FECA6DE-E809-43EA-A239-78C96ACFC928}" type="slidenum">
              <a:rPr lang="en-US" smtClean="0"/>
              <a:t>‹#›</a:t>
            </a:fld>
            <a:endParaRPr lang="en-US"/>
          </a:p>
        </p:txBody>
      </p:sp>
    </p:spTree>
    <p:extLst>
      <p:ext uri="{BB962C8B-B14F-4D97-AF65-F5344CB8AC3E}">
        <p14:creationId xmlns:p14="http://schemas.microsoft.com/office/powerpoint/2010/main" val="1460928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C68CB-6B38-339D-07BE-B7D16201ADA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D80C81-D1D2-0F6B-0622-3C0B341AB0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AABCA9-728D-5FE5-1AF4-832674934106}"/>
              </a:ext>
            </a:extLst>
          </p:cNvPr>
          <p:cNvSpPr>
            <a:spLocks noGrp="1"/>
          </p:cNvSpPr>
          <p:nvPr>
            <p:ph type="dt" sz="half" idx="10"/>
          </p:nvPr>
        </p:nvSpPr>
        <p:spPr/>
        <p:txBody>
          <a:bodyPr/>
          <a:lstStyle/>
          <a:p>
            <a:fld id="{AE015C83-799F-44D6-826A-8C332B39EE59}" type="datetimeFigureOut">
              <a:rPr lang="en-US" smtClean="0"/>
              <a:t>6/10/2024</a:t>
            </a:fld>
            <a:endParaRPr lang="en-US"/>
          </a:p>
        </p:txBody>
      </p:sp>
      <p:sp>
        <p:nvSpPr>
          <p:cNvPr id="5" name="Footer Placeholder 4">
            <a:extLst>
              <a:ext uri="{FF2B5EF4-FFF2-40B4-BE49-F238E27FC236}">
                <a16:creationId xmlns:a16="http://schemas.microsoft.com/office/drawing/2014/main" id="{3E3FB9E3-CE62-CF81-488E-7CD5166354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84B687-1ED6-8ED7-20E6-6D1EBB334DD8}"/>
              </a:ext>
            </a:extLst>
          </p:cNvPr>
          <p:cNvSpPr>
            <a:spLocks noGrp="1"/>
          </p:cNvSpPr>
          <p:nvPr>
            <p:ph type="sldNum" sz="quarter" idx="12"/>
          </p:nvPr>
        </p:nvSpPr>
        <p:spPr/>
        <p:txBody>
          <a:bodyPr/>
          <a:lstStyle/>
          <a:p>
            <a:fld id="{2FECA6DE-E809-43EA-A239-78C96ACFC928}" type="slidenum">
              <a:rPr lang="en-US" smtClean="0"/>
              <a:t>‹#›</a:t>
            </a:fld>
            <a:endParaRPr lang="en-US"/>
          </a:p>
        </p:txBody>
      </p:sp>
    </p:spTree>
    <p:extLst>
      <p:ext uri="{BB962C8B-B14F-4D97-AF65-F5344CB8AC3E}">
        <p14:creationId xmlns:p14="http://schemas.microsoft.com/office/powerpoint/2010/main" val="40163211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E1CF2C-C2C8-B3D6-1A8C-46CB10211BB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6A53472-48AF-D604-ADF8-2B6CE8BA19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EAD823-412F-DDD6-54F4-8A4500D9849D}"/>
              </a:ext>
            </a:extLst>
          </p:cNvPr>
          <p:cNvSpPr>
            <a:spLocks noGrp="1"/>
          </p:cNvSpPr>
          <p:nvPr>
            <p:ph type="dt" sz="half" idx="10"/>
          </p:nvPr>
        </p:nvSpPr>
        <p:spPr/>
        <p:txBody>
          <a:bodyPr/>
          <a:lstStyle/>
          <a:p>
            <a:fld id="{AE015C83-799F-44D6-826A-8C332B39EE59}" type="datetimeFigureOut">
              <a:rPr lang="en-US" smtClean="0"/>
              <a:t>6/10/2024</a:t>
            </a:fld>
            <a:endParaRPr lang="en-US"/>
          </a:p>
        </p:txBody>
      </p:sp>
      <p:sp>
        <p:nvSpPr>
          <p:cNvPr id="5" name="Footer Placeholder 4">
            <a:extLst>
              <a:ext uri="{FF2B5EF4-FFF2-40B4-BE49-F238E27FC236}">
                <a16:creationId xmlns:a16="http://schemas.microsoft.com/office/drawing/2014/main" id="{DC56EE90-0E95-6FFE-9E2D-FB77A49BCA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5A4883-8122-D81F-4753-E2AC86475DC4}"/>
              </a:ext>
            </a:extLst>
          </p:cNvPr>
          <p:cNvSpPr>
            <a:spLocks noGrp="1"/>
          </p:cNvSpPr>
          <p:nvPr>
            <p:ph type="sldNum" sz="quarter" idx="12"/>
          </p:nvPr>
        </p:nvSpPr>
        <p:spPr/>
        <p:txBody>
          <a:bodyPr/>
          <a:lstStyle/>
          <a:p>
            <a:fld id="{2FECA6DE-E809-43EA-A239-78C96ACFC928}" type="slidenum">
              <a:rPr lang="en-US" smtClean="0"/>
              <a:t>‹#›</a:t>
            </a:fld>
            <a:endParaRPr lang="en-US"/>
          </a:p>
        </p:txBody>
      </p:sp>
    </p:spTree>
    <p:extLst>
      <p:ext uri="{BB962C8B-B14F-4D97-AF65-F5344CB8AC3E}">
        <p14:creationId xmlns:p14="http://schemas.microsoft.com/office/powerpoint/2010/main" val="2247336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AE229-7CBB-1D8A-144D-7C8621A631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031B06-151F-5A73-EC94-59CBE426B5F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B3BF5E-13A8-777A-8C18-F71EC9877ED4}"/>
              </a:ext>
            </a:extLst>
          </p:cNvPr>
          <p:cNvSpPr>
            <a:spLocks noGrp="1"/>
          </p:cNvSpPr>
          <p:nvPr>
            <p:ph type="dt" sz="half" idx="10"/>
          </p:nvPr>
        </p:nvSpPr>
        <p:spPr/>
        <p:txBody>
          <a:bodyPr/>
          <a:lstStyle/>
          <a:p>
            <a:fld id="{AE015C83-799F-44D6-826A-8C332B39EE59}" type="datetimeFigureOut">
              <a:rPr lang="en-US" smtClean="0"/>
              <a:t>6/10/2024</a:t>
            </a:fld>
            <a:endParaRPr lang="en-US"/>
          </a:p>
        </p:txBody>
      </p:sp>
      <p:sp>
        <p:nvSpPr>
          <p:cNvPr id="5" name="Footer Placeholder 4">
            <a:extLst>
              <a:ext uri="{FF2B5EF4-FFF2-40B4-BE49-F238E27FC236}">
                <a16:creationId xmlns:a16="http://schemas.microsoft.com/office/drawing/2014/main" id="{9F6652E8-3368-21F8-9597-1869E71713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22D81F-300F-0047-B9A4-78CD0D8FF6E8}"/>
              </a:ext>
            </a:extLst>
          </p:cNvPr>
          <p:cNvSpPr>
            <a:spLocks noGrp="1"/>
          </p:cNvSpPr>
          <p:nvPr>
            <p:ph type="sldNum" sz="quarter" idx="12"/>
          </p:nvPr>
        </p:nvSpPr>
        <p:spPr/>
        <p:txBody>
          <a:bodyPr/>
          <a:lstStyle/>
          <a:p>
            <a:fld id="{2FECA6DE-E809-43EA-A239-78C96ACFC928}" type="slidenum">
              <a:rPr lang="en-US" smtClean="0"/>
              <a:t>‹#›</a:t>
            </a:fld>
            <a:endParaRPr lang="en-US"/>
          </a:p>
        </p:txBody>
      </p:sp>
    </p:spTree>
    <p:extLst>
      <p:ext uri="{BB962C8B-B14F-4D97-AF65-F5344CB8AC3E}">
        <p14:creationId xmlns:p14="http://schemas.microsoft.com/office/powerpoint/2010/main" val="757700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A6F3A-19BE-EA7F-460F-CBA248845E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47CD061-02D3-1DC0-ED30-A6998D4A7FA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B985C2-057F-AF35-22D0-FFB113237716}"/>
              </a:ext>
            </a:extLst>
          </p:cNvPr>
          <p:cNvSpPr>
            <a:spLocks noGrp="1"/>
          </p:cNvSpPr>
          <p:nvPr>
            <p:ph type="dt" sz="half" idx="10"/>
          </p:nvPr>
        </p:nvSpPr>
        <p:spPr/>
        <p:txBody>
          <a:bodyPr/>
          <a:lstStyle/>
          <a:p>
            <a:fld id="{AE015C83-799F-44D6-826A-8C332B39EE59}" type="datetimeFigureOut">
              <a:rPr lang="en-US" smtClean="0"/>
              <a:t>6/10/2024</a:t>
            </a:fld>
            <a:endParaRPr lang="en-US"/>
          </a:p>
        </p:txBody>
      </p:sp>
      <p:sp>
        <p:nvSpPr>
          <p:cNvPr id="5" name="Footer Placeholder 4">
            <a:extLst>
              <a:ext uri="{FF2B5EF4-FFF2-40B4-BE49-F238E27FC236}">
                <a16:creationId xmlns:a16="http://schemas.microsoft.com/office/drawing/2014/main" id="{6737ECE0-1741-10B6-313F-4863E04CE9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2E4F90-DF1F-A87A-5C72-C87994E78CE0}"/>
              </a:ext>
            </a:extLst>
          </p:cNvPr>
          <p:cNvSpPr>
            <a:spLocks noGrp="1"/>
          </p:cNvSpPr>
          <p:nvPr>
            <p:ph type="sldNum" sz="quarter" idx="12"/>
          </p:nvPr>
        </p:nvSpPr>
        <p:spPr/>
        <p:txBody>
          <a:bodyPr/>
          <a:lstStyle/>
          <a:p>
            <a:fld id="{2FECA6DE-E809-43EA-A239-78C96ACFC928}" type="slidenum">
              <a:rPr lang="en-US" smtClean="0"/>
              <a:t>‹#›</a:t>
            </a:fld>
            <a:endParaRPr lang="en-US"/>
          </a:p>
        </p:txBody>
      </p:sp>
    </p:spTree>
    <p:extLst>
      <p:ext uri="{BB962C8B-B14F-4D97-AF65-F5344CB8AC3E}">
        <p14:creationId xmlns:p14="http://schemas.microsoft.com/office/powerpoint/2010/main" val="3204453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9486F-B02D-D599-52EB-8FFFCF37C2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70BDD3-7488-0D01-3F35-8DE6A4A501B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EFD4C7-5981-5243-7555-74612C3E620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116604-041E-2338-2DDD-07FECD4AEE98}"/>
              </a:ext>
            </a:extLst>
          </p:cNvPr>
          <p:cNvSpPr>
            <a:spLocks noGrp="1"/>
          </p:cNvSpPr>
          <p:nvPr>
            <p:ph type="dt" sz="half" idx="10"/>
          </p:nvPr>
        </p:nvSpPr>
        <p:spPr/>
        <p:txBody>
          <a:bodyPr/>
          <a:lstStyle/>
          <a:p>
            <a:fld id="{AE015C83-799F-44D6-826A-8C332B39EE59}" type="datetimeFigureOut">
              <a:rPr lang="en-US" smtClean="0"/>
              <a:t>6/10/2024</a:t>
            </a:fld>
            <a:endParaRPr lang="en-US"/>
          </a:p>
        </p:txBody>
      </p:sp>
      <p:sp>
        <p:nvSpPr>
          <p:cNvPr id="6" name="Footer Placeholder 5">
            <a:extLst>
              <a:ext uri="{FF2B5EF4-FFF2-40B4-BE49-F238E27FC236}">
                <a16:creationId xmlns:a16="http://schemas.microsoft.com/office/drawing/2014/main" id="{549DBDDB-E338-446E-C8D3-AB7B4819D3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785581-2FDD-E432-43E3-C113E6BADE33}"/>
              </a:ext>
            </a:extLst>
          </p:cNvPr>
          <p:cNvSpPr>
            <a:spLocks noGrp="1"/>
          </p:cNvSpPr>
          <p:nvPr>
            <p:ph type="sldNum" sz="quarter" idx="12"/>
          </p:nvPr>
        </p:nvSpPr>
        <p:spPr/>
        <p:txBody>
          <a:bodyPr/>
          <a:lstStyle/>
          <a:p>
            <a:fld id="{2FECA6DE-E809-43EA-A239-78C96ACFC928}" type="slidenum">
              <a:rPr lang="en-US" smtClean="0"/>
              <a:t>‹#›</a:t>
            </a:fld>
            <a:endParaRPr lang="en-US"/>
          </a:p>
        </p:txBody>
      </p:sp>
    </p:spTree>
    <p:extLst>
      <p:ext uri="{BB962C8B-B14F-4D97-AF65-F5344CB8AC3E}">
        <p14:creationId xmlns:p14="http://schemas.microsoft.com/office/powerpoint/2010/main" val="37145380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313EE-4BBD-20F7-F377-17374EA277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116E488-EE48-E1D4-1E7B-75F4B292F0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04B17CC-710B-4AF7-91F1-C5C4128213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5BDF57-1740-B129-CC7D-4886E15746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28E78F-772D-761B-3747-4CAEA9C8A9A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24F9F5E-183E-1174-8702-216178E1BD42}"/>
              </a:ext>
            </a:extLst>
          </p:cNvPr>
          <p:cNvSpPr>
            <a:spLocks noGrp="1"/>
          </p:cNvSpPr>
          <p:nvPr>
            <p:ph type="dt" sz="half" idx="10"/>
          </p:nvPr>
        </p:nvSpPr>
        <p:spPr/>
        <p:txBody>
          <a:bodyPr/>
          <a:lstStyle/>
          <a:p>
            <a:fld id="{AE015C83-799F-44D6-826A-8C332B39EE59}" type="datetimeFigureOut">
              <a:rPr lang="en-US" smtClean="0"/>
              <a:t>6/10/2024</a:t>
            </a:fld>
            <a:endParaRPr lang="en-US"/>
          </a:p>
        </p:txBody>
      </p:sp>
      <p:sp>
        <p:nvSpPr>
          <p:cNvPr id="8" name="Footer Placeholder 7">
            <a:extLst>
              <a:ext uri="{FF2B5EF4-FFF2-40B4-BE49-F238E27FC236}">
                <a16:creationId xmlns:a16="http://schemas.microsoft.com/office/drawing/2014/main" id="{C4E37698-2A73-EFCB-C88E-85A413BC04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C8D61C-B04C-105A-F641-7B51D834A482}"/>
              </a:ext>
            </a:extLst>
          </p:cNvPr>
          <p:cNvSpPr>
            <a:spLocks noGrp="1"/>
          </p:cNvSpPr>
          <p:nvPr>
            <p:ph type="sldNum" sz="quarter" idx="12"/>
          </p:nvPr>
        </p:nvSpPr>
        <p:spPr/>
        <p:txBody>
          <a:bodyPr/>
          <a:lstStyle/>
          <a:p>
            <a:fld id="{2FECA6DE-E809-43EA-A239-78C96ACFC928}" type="slidenum">
              <a:rPr lang="en-US" smtClean="0"/>
              <a:t>‹#›</a:t>
            </a:fld>
            <a:endParaRPr lang="en-US"/>
          </a:p>
        </p:txBody>
      </p:sp>
    </p:spTree>
    <p:extLst>
      <p:ext uri="{BB962C8B-B14F-4D97-AF65-F5344CB8AC3E}">
        <p14:creationId xmlns:p14="http://schemas.microsoft.com/office/powerpoint/2010/main" val="2986731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B8847-C532-26B8-4774-1D68BAE7F4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CAE121-8B7B-B813-C60C-D25CB4176798}"/>
              </a:ext>
            </a:extLst>
          </p:cNvPr>
          <p:cNvSpPr>
            <a:spLocks noGrp="1"/>
          </p:cNvSpPr>
          <p:nvPr>
            <p:ph type="dt" sz="half" idx="10"/>
          </p:nvPr>
        </p:nvSpPr>
        <p:spPr/>
        <p:txBody>
          <a:bodyPr/>
          <a:lstStyle/>
          <a:p>
            <a:fld id="{AE015C83-799F-44D6-826A-8C332B39EE59}" type="datetimeFigureOut">
              <a:rPr lang="en-US" smtClean="0"/>
              <a:t>6/10/2024</a:t>
            </a:fld>
            <a:endParaRPr lang="en-US"/>
          </a:p>
        </p:txBody>
      </p:sp>
      <p:sp>
        <p:nvSpPr>
          <p:cNvPr id="4" name="Footer Placeholder 3">
            <a:extLst>
              <a:ext uri="{FF2B5EF4-FFF2-40B4-BE49-F238E27FC236}">
                <a16:creationId xmlns:a16="http://schemas.microsoft.com/office/drawing/2014/main" id="{A0F92E81-9E20-8FBA-0AF4-513A77EBB0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2DA36A-D4CE-4078-48E4-405AC0842CC2}"/>
              </a:ext>
            </a:extLst>
          </p:cNvPr>
          <p:cNvSpPr>
            <a:spLocks noGrp="1"/>
          </p:cNvSpPr>
          <p:nvPr>
            <p:ph type="sldNum" sz="quarter" idx="12"/>
          </p:nvPr>
        </p:nvSpPr>
        <p:spPr/>
        <p:txBody>
          <a:bodyPr/>
          <a:lstStyle/>
          <a:p>
            <a:fld id="{2FECA6DE-E809-43EA-A239-78C96ACFC928}" type="slidenum">
              <a:rPr lang="en-US" smtClean="0"/>
              <a:t>‹#›</a:t>
            </a:fld>
            <a:endParaRPr lang="en-US"/>
          </a:p>
        </p:txBody>
      </p:sp>
    </p:spTree>
    <p:extLst>
      <p:ext uri="{BB962C8B-B14F-4D97-AF65-F5344CB8AC3E}">
        <p14:creationId xmlns:p14="http://schemas.microsoft.com/office/powerpoint/2010/main" val="24515838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04DB7E-91CA-698D-5E3D-C69AC5509BBE}"/>
              </a:ext>
            </a:extLst>
          </p:cNvPr>
          <p:cNvSpPr>
            <a:spLocks noGrp="1"/>
          </p:cNvSpPr>
          <p:nvPr>
            <p:ph type="dt" sz="half" idx="10"/>
          </p:nvPr>
        </p:nvSpPr>
        <p:spPr/>
        <p:txBody>
          <a:bodyPr/>
          <a:lstStyle/>
          <a:p>
            <a:fld id="{AE015C83-799F-44D6-826A-8C332B39EE59}" type="datetimeFigureOut">
              <a:rPr lang="en-US" smtClean="0"/>
              <a:t>6/10/2024</a:t>
            </a:fld>
            <a:endParaRPr lang="en-US"/>
          </a:p>
        </p:txBody>
      </p:sp>
      <p:sp>
        <p:nvSpPr>
          <p:cNvPr id="3" name="Footer Placeholder 2">
            <a:extLst>
              <a:ext uri="{FF2B5EF4-FFF2-40B4-BE49-F238E27FC236}">
                <a16:creationId xmlns:a16="http://schemas.microsoft.com/office/drawing/2014/main" id="{32629283-6EB1-DB58-AA68-94E6AE905C3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83AAF6-ED7B-D28D-D69B-0CAB52C4F90D}"/>
              </a:ext>
            </a:extLst>
          </p:cNvPr>
          <p:cNvSpPr>
            <a:spLocks noGrp="1"/>
          </p:cNvSpPr>
          <p:nvPr>
            <p:ph type="sldNum" sz="quarter" idx="12"/>
          </p:nvPr>
        </p:nvSpPr>
        <p:spPr/>
        <p:txBody>
          <a:bodyPr/>
          <a:lstStyle/>
          <a:p>
            <a:fld id="{2FECA6DE-E809-43EA-A239-78C96ACFC928}" type="slidenum">
              <a:rPr lang="en-US" smtClean="0"/>
              <a:t>‹#›</a:t>
            </a:fld>
            <a:endParaRPr lang="en-US"/>
          </a:p>
        </p:txBody>
      </p:sp>
    </p:spTree>
    <p:extLst>
      <p:ext uri="{BB962C8B-B14F-4D97-AF65-F5344CB8AC3E}">
        <p14:creationId xmlns:p14="http://schemas.microsoft.com/office/powerpoint/2010/main" val="5642831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10574-2AA1-0DA4-E7B7-E2C98AB272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FC5A2B-188C-66D0-45C8-C77EF87D34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F6AC384-4DA8-830D-626B-C293BF5F61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A033B3-29DB-C1CA-F53E-2DC90CF5B05C}"/>
              </a:ext>
            </a:extLst>
          </p:cNvPr>
          <p:cNvSpPr>
            <a:spLocks noGrp="1"/>
          </p:cNvSpPr>
          <p:nvPr>
            <p:ph type="dt" sz="half" idx="10"/>
          </p:nvPr>
        </p:nvSpPr>
        <p:spPr/>
        <p:txBody>
          <a:bodyPr/>
          <a:lstStyle/>
          <a:p>
            <a:fld id="{AE015C83-799F-44D6-826A-8C332B39EE59}" type="datetimeFigureOut">
              <a:rPr lang="en-US" smtClean="0"/>
              <a:t>6/10/2024</a:t>
            </a:fld>
            <a:endParaRPr lang="en-US"/>
          </a:p>
        </p:txBody>
      </p:sp>
      <p:sp>
        <p:nvSpPr>
          <p:cNvPr id="6" name="Footer Placeholder 5">
            <a:extLst>
              <a:ext uri="{FF2B5EF4-FFF2-40B4-BE49-F238E27FC236}">
                <a16:creationId xmlns:a16="http://schemas.microsoft.com/office/drawing/2014/main" id="{35D94CF9-197E-C9E4-B87C-D18E0A2FD4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69588D-EA18-BEBD-AC38-08D151998233}"/>
              </a:ext>
            </a:extLst>
          </p:cNvPr>
          <p:cNvSpPr>
            <a:spLocks noGrp="1"/>
          </p:cNvSpPr>
          <p:nvPr>
            <p:ph type="sldNum" sz="quarter" idx="12"/>
          </p:nvPr>
        </p:nvSpPr>
        <p:spPr/>
        <p:txBody>
          <a:bodyPr/>
          <a:lstStyle/>
          <a:p>
            <a:fld id="{2FECA6DE-E809-43EA-A239-78C96ACFC928}" type="slidenum">
              <a:rPr lang="en-US" smtClean="0"/>
              <a:t>‹#›</a:t>
            </a:fld>
            <a:endParaRPr lang="en-US"/>
          </a:p>
        </p:txBody>
      </p:sp>
    </p:spTree>
    <p:extLst>
      <p:ext uri="{BB962C8B-B14F-4D97-AF65-F5344CB8AC3E}">
        <p14:creationId xmlns:p14="http://schemas.microsoft.com/office/powerpoint/2010/main" val="2353443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C9056-C834-93D0-93EA-ED2E11AB2F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698E17-6E33-8917-838A-0588CBF2B7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D3278A-A9B6-A8AB-E2A7-67A1D983A2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3F4175-B0C4-4B50-97B7-89D1E4294AC3}"/>
              </a:ext>
            </a:extLst>
          </p:cNvPr>
          <p:cNvSpPr>
            <a:spLocks noGrp="1"/>
          </p:cNvSpPr>
          <p:nvPr>
            <p:ph type="dt" sz="half" idx="10"/>
          </p:nvPr>
        </p:nvSpPr>
        <p:spPr/>
        <p:txBody>
          <a:bodyPr/>
          <a:lstStyle/>
          <a:p>
            <a:fld id="{AE015C83-799F-44D6-826A-8C332B39EE59}" type="datetimeFigureOut">
              <a:rPr lang="en-US" smtClean="0"/>
              <a:t>6/10/2024</a:t>
            </a:fld>
            <a:endParaRPr lang="en-US"/>
          </a:p>
        </p:txBody>
      </p:sp>
      <p:sp>
        <p:nvSpPr>
          <p:cNvPr id="6" name="Footer Placeholder 5">
            <a:extLst>
              <a:ext uri="{FF2B5EF4-FFF2-40B4-BE49-F238E27FC236}">
                <a16:creationId xmlns:a16="http://schemas.microsoft.com/office/drawing/2014/main" id="{2BEAB23E-EC93-D9B4-2D30-1FAE3AF56B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D991CF-FD83-AEB4-5A27-7C1F4A006295}"/>
              </a:ext>
            </a:extLst>
          </p:cNvPr>
          <p:cNvSpPr>
            <a:spLocks noGrp="1"/>
          </p:cNvSpPr>
          <p:nvPr>
            <p:ph type="sldNum" sz="quarter" idx="12"/>
          </p:nvPr>
        </p:nvSpPr>
        <p:spPr/>
        <p:txBody>
          <a:bodyPr/>
          <a:lstStyle/>
          <a:p>
            <a:fld id="{2FECA6DE-E809-43EA-A239-78C96ACFC928}" type="slidenum">
              <a:rPr lang="en-US" smtClean="0"/>
              <a:t>‹#›</a:t>
            </a:fld>
            <a:endParaRPr lang="en-US"/>
          </a:p>
        </p:txBody>
      </p:sp>
    </p:spTree>
    <p:extLst>
      <p:ext uri="{BB962C8B-B14F-4D97-AF65-F5344CB8AC3E}">
        <p14:creationId xmlns:p14="http://schemas.microsoft.com/office/powerpoint/2010/main" val="1319906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2188FA-C9C7-5330-7024-128F1CF456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BD082E8-6080-E3AA-8BCC-21EA3F0722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7FAA3B-BCA6-18FB-627D-A5AE1D05DC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E015C83-799F-44D6-826A-8C332B39EE59}" type="datetimeFigureOut">
              <a:rPr lang="en-US" smtClean="0"/>
              <a:t>6/10/2024</a:t>
            </a:fld>
            <a:endParaRPr lang="en-US"/>
          </a:p>
        </p:txBody>
      </p:sp>
      <p:sp>
        <p:nvSpPr>
          <p:cNvPr id="5" name="Footer Placeholder 4">
            <a:extLst>
              <a:ext uri="{FF2B5EF4-FFF2-40B4-BE49-F238E27FC236}">
                <a16:creationId xmlns:a16="http://schemas.microsoft.com/office/drawing/2014/main" id="{9405ACE3-9A07-32DE-EF6C-FE2465EF49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C6511FE-C318-2E2C-DDA4-53C867B666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FECA6DE-E809-43EA-A239-78C96ACFC928}" type="slidenum">
              <a:rPr lang="en-US" smtClean="0"/>
              <a:t>‹#›</a:t>
            </a:fld>
            <a:endParaRPr lang="en-US"/>
          </a:p>
        </p:txBody>
      </p:sp>
    </p:spTree>
    <p:extLst>
      <p:ext uri="{BB962C8B-B14F-4D97-AF65-F5344CB8AC3E}">
        <p14:creationId xmlns:p14="http://schemas.microsoft.com/office/powerpoint/2010/main" val="39156056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2.jpeg"/><Relationship Id="rId4" Type="http://schemas.openxmlformats.org/officeDocument/2006/relationships/image" Target="../media/image31.png"/></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932C23F-89A2-C072-B8B2-566C1DB3FBFE}"/>
              </a:ext>
            </a:extLst>
          </p:cNvPr>
          <p:cNvSpPr/>
          <p:nvPr/>
        </p:nvSpPr>
        <p:spPr>
          <a:xfrm>
            <a:off x="0" y="1921933"/>
            <a:ext cx="12192000" cy="3014133"/>
          </a:xfrm>
          <a:prstGeom prst="rect">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4223CA3-BD19-1E47-8E1D-4DA49D650071}"/>
              </a:ext>
            </a:extLst>
          </p:cNvPr>
          <p:cNvSpPr/>
          <p:nvPr/>
        </p:nvSpPr>
        <p:spPr>
          <a:xfrm>
            <a:off x="1693333" y="1168400"/>
            <a:ext cx="8923867" cy="4563533"/>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A55F11C-9D5D-46FB-FF07-DFF26589EEF7}"/>
              </a:ext>
            </a:extLst>
          </p:cNvPr>
          <p:cNvSpPr txBox="1"/>
          <p:nvPr/>
        </p:nvSpPr>
        <p:spPr>
          <a:xfrm>
            <a:off x="2064725" y="2367170"/>
            <a:ext cx="8347158" cy="2123658"/>
          </a:xfrm>
          <a:prstGeom prst="rect">
            <a:avLst/>
          </a:prstGeom>
          <a:noFill/>
        </p:spPr>
        <p:txBody>
          <a:bodyPr wrap="none" rtlCol="0">
            <a:spAutoFit/>
          </a:bodyPr>
          <a:lstStyle/>
          <a:p>
            <a:pPr algn="ctr"/>
            <a:r>
              <a:rPr lang="en-US" sz="6600" dirty="0">
                <a:solidFill>
                  <a:schemeClr val="bg1"/>
                </a:solidFill>
                <a:latin typeface="FC Lamoon" panose="02000000000000000000" pitchFamily="2" charset="0"/>
                <a:cs typeface="FC Lamoon" panose="02000000000000000000" pitchFamily="2" charset="0"/>
              </a:rPr>
              <a:t>Updates of Internship project</a:t>
            </a:r>
          </a:p>
          <a:p>
            <a:pPr algn="ctr"/>
            <a:r>
              <a:rPr lang="en-US" sz="6600" dirty="0">
                <a:solidFill>
                  <a:schemeClr val="bg1"/>
                </a:solidFill>
                <a:latin typeface="FC Lamoon" panose="02000000000000000000" pitchFamily="2" charset="0"/>
                <a:cs typeface="FC Lamoon" panose="02000000000000000000" pitchFamily="2" charset="0"/>
              </a:rPr>
              <a:t>(23.05.2024)</a:t>
            </a:r>
          </a:p>
        </p:txBody>
      </p:sp>
    </p:spTree>
    <p:extLst>
      <p:ext uri="{BB962C8B-B14F-4D97-AF65-F5344CB8AC3E}">
        <p14:creationId xmlns:p14="http://schemas.microsoft.com/office/powerpoint/2010/main" val="350888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39B5AB-92AA-4A8F-0107-A6186C4ABA50}"/>
              </a:ext>
            </a:extLst>
          </p:cNvPr>
          <p:cNvSpPr/>
          <p:nvPr/>
        </p:nvSpPr>
        <p:spPr>
          <a:xfrm>
            <a:off x="8358973" y="-402"/>
            <a:ext cx="3969099" cy="6858000"/>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D5BF93D8-EC9B-2423-56B1-7BAE2ACBF372}"/>
              </a:ext>
            </a:extLst>
          </p:cNvPr>
          <p:cNvSpPr/>
          <p:nvPr/>
        </p:nvSpPr>
        <p:spPr>
          <a:xfrm>
            <a:off x="1055078" y="581595"/>
            <a:ext cx="10570866" cy="569481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screenshot of a computer&#10;&#10;Description automatically generated">
            <a:extLst>
              <a:ext uri="{FF2B5EF4-FFF2-40B4-BE49-F238E27FC236}">
                <a16:creationId xmlns:a16="http://schemas.microsoft.com/office/drawing/2014/main" id="{750EC293-B980-249F-E602-A3B422B9AF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846" y="1586468"/>
            <a:ext cx="6224693" cy="3694593"/>
          </a:xfrm>
          <a:prstGeom prst="rect">
            <a:avLst/>
          </a:prstGeom>
        </p:spPr>
      </p:pic>
      <p:sp>
        <p:nvSpPr>
          <p:cNvPr id="7" name="TextBox 6">
            <a:extLst>
              <a:ext uri="{FF2B5EF4-FFF2-40B4-BE49-F238E27FC236}">
                <a16:creationId xmlns:a16="http://schemas.microsoft.com/office/drawing/2014/main" id="{A5E74267-E6B9-1376-29C4-DDA697EEDB57}"/>
              </a:ext>
            </a:extLst>
          </p:cNvPr>
          <p:cNvSpPr txBox="1"/>
          <p:nvPr/>
        </p:nvSpPr>
        <p:spPr>
          <a:xfrm>
            <a:off x="7741307" y="2594001"/>
            <a:ext cx="3557384" cy="64633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FC Lamoon" panose="02000000000000000000" pitchFamily="2" charset="0"/>
                <a:cs typeface="FC Lamoon" panose="02000000000000000000" pitchFamily="2" charset="0"/>
              </a:rPr>
              <a:t>Coding program for draw and plot circles from circle formula . </a:t>
            </a:r>
          </a:p>
        </p:txBody>
      </p:sp>
      <p:sp>
        <p:nvSpPr>
          <p:cNvPr id="8" name="TextBox 7">
            <a:extLst>
              <a:ext uri="{FF2B5EF4-FFF2-40B4-BE49-F238E27FC236}">
                <a16:creationId xmlns:a16="http://schemas.microsoft.com/office/drawing/2014/main" id="{D23537FA-A3D9-1CF8-79EE-D2AAAEBBC0D7}"/>
              </a:ext>
            </a:extLst>
          </p:cNvPr>
          <p:cNvSpPr txBox="1"/>
          <p:nvPr/>
        </p:nvSpPr>
        <p:spPr>
          <a:xfrm>
            <a:off x="7741307" y="3357948"/>
            <a:ext cx="2185214" cy="369332"/>
          </a:xfrm>
          <a:prstGeom prst="rect">
            <a:avLst/>
          </a:prstGeom>
          <a:noFill/>
        </p:spPr>
        <p:txBody>
          <a:bodyPr wrap="none" rtlCol="0">
            <a:spAutoFit/>
          </a:bodyPr>
          <a:lstStyle/>
          <a:p>
            <a:pPr marL="285750" indent="-285750">
              <a:buFont typeface="Arial" panose="020B0604020202020204" pitchFamily="34" charset="0"/>
              <a:buChar char="•"/>
            </a:pPr>
            <a:r>
              <a:rPr lang="en-US" dirty="0">
                <a:latin typeface="FC Lamoon" panose="02000000000000000000" pitchFamily="2" charset="0"/>
                <a:cs typeface="FC Lamoon" panose="02000000000000000000" pitchFamily="2" charset="0"/>
              </a:rPr>
              <a:t>Initialize as 2D array . </a:t>
            </a:r>
          </a:p>
        </p:txBody>
      </p:sp>
      <p:sp>
        <p:nvSpPr>
          <p:cNvPr id="10" name="TextBox 9">
            <a:extLst>
              <a:ext uri="{FF2B5EF4-FFF2-40B4-BE49-F238E27FC236}">
                <a16:creationId xmlns:a16="http://schemas.microsoft.com/office/drawing/2014/main" id="{606ED003-07D8-B749-3C10-E8C2F3778294}"/>
              </a:ext>
            </a:extLst>
          </p:cNvPr>
          <p:cNvSpPr txBox="1"/>
          <p:nvPr/>
        </p:nvSpPr>
        <p:spPr>
          <a:xfrm>
            <a:off x="7741307" y="3844896"/>
            <a:ext cx="3557384" cy="369332"/>
          </a:xfrm>
          <a:prstGeom prst="rect">
            <a:avLst/>
          </a:prstGeom>
          <a:noFill/>
        </p:spPr>
        <p:txBody>
          <a:bodyPr wrap="none" rtlCol="0">
            <a:spAutoFit/>
          </a:bodyPr>
          <a:lstStyle/>
          <a:p>
            <a:pPr marL="285750" indent="-285750">
              <a:buFont typeface="Arial" panose="020B0604020202020204" pitchFamily="34" charset="0"/>
              <a:buChar char="•"/>
            </a:pPr>
            <a:r>
              <a:rPr lang="en-US" dirty="0">
                <a:latin typeface="FC Lamoon" panose="02000000000000000000" pitchFamily="2" charset="0"/>
                <a:cs typeface="FC Lamoon" panose="02000000000000000000" pitchFamily="2" charset="0"/>
              </a:rPr>
              <a:t>Plot histogram for see intensity of circle</a:t>
            </a:r>
          </a:p>
        </p:txBody>
      </p:sp>
      <p:sp>
        <p:nvSpPr>
          <p:cNvPr id="4" name="TextBox 3">
            <a:extLst>
              <a:ext uri="{FF2B5EF4-FFF2-40B4-BE49-F238E27FC236}">
                <a16:creationId xmlns:a16="http://schemas.microsoft.com/office/drawing/2014/main" id="{9E3D03A7-C9AE-3667-B0E3-3DF63F9D42FC}"/>
              </a:ext>
            </a:extLst>
          </p:cNvPr>
          <p:cNvSpPr txBox="1"/>
          <p:nvPr/>
        </p:nvSpPr>
        <p:spPr>
          <a:xfrm>
            <a:off x="9708012" y="-63346"/>
            <a:ext cx="2345266" cy="707886"/>
          </a:xfrm>
          <a:prstGeom prst="rect">
            <a:avLst/>
          </a:prstGeom>
          <a:noFill/>
        </p:spPr>
        <p:txBody>
          <a:bodyPr wrap="square" rtlCol="0">
            <a:spAutoFit/>
          </a:bodyPr>
          <a:lstStyle/>
          <a:p>
            <a:r>
              <a:rPr lang="en-US" sz="4000" b="1" dirty="0">
                <a:solidFill>
                  <a:schemeClr val="bg1"/>
                </a:solidFill>
                <a:latin typeface="FC Lamoon" panose="02000000000000000000" pitchFamily="2" charset="0"/>
                <a:cs typeface="FC Lamoon" panose="02000000000000000000" pitchFamily="2" charset="0"/>
              </a:rPr>
              <a:t>METHOD 2</a:t>
            </a:r>
          </a:p>
        </p:txBody>
      </p:sp>
      <p:sp>
        <p:nvSpPr>
          <p:cNvPr id="6" name="TextBox 5">
            <a:extLst>
              <a:ext uri="{FF2B5EF4-FFF2-40B4-BE49-F238E27FC236}">
                <a16:creationId xmlns:a16="http://schemas.microsoft.com/office/drawing/2014/main" id="{5DF33FA5-B744-EBEA-2614-5F314E576614}"/>
              </a:ext>
            </a:extLst>
          </p:cNvPr>
          <p:cNvSpPr txBox="1"/>
          <p:nvPr/>
        </p:nvSpPr>
        <p:spPr>
          <a:xfrm>
            <a:off x="979712" y="7409"/>
            <a:ext cx="7091267" cy="553998"/>
          </a:xfrm>
          <a:prstGeom prst="rect">
            <a:avLst/>
          </a:prstGeom>
          <a:noFill/>
        </p:spPr>
        <p:txBody>
          <a:bodyPr wrap="square">
            <a:spAutoFit/>
          </a:bodyPr>
          <a:lstStyle/>
          <a:p>
            <a:r>
              <a:rPr lang="en-US" sz="3000" b="1" i="1" u="sng" dirty="0">
                <a:latin typeface="FC Lamoon" panose="02000000000000000000" pitchFamily="2" charset="0"/>
                <a:cs typeface="FC Lamoon" panose="02000000000000000000" pitchFamily="2" charset="0"/>
              </a:rPr>
              <a:t>3. Find center coordinates and distance of circle</a:t>
            </a:r>
          </a:p>
        </p:txBody>
      </p:sp>
      <p:sp>
        <p:nvSpPr>
          <p:cNvPr id="9" name="TextBox 8">
            <a:extLst>
              <a:ext uri="{FF2B5EF4-FFF2-40B4-BE49-F238E27FC236}">
                <a16:creationId xmlns:a16="http://schemas.microsoft.com/office/drawing/2014/main" id="{0A07E37D-DA8E-323D-B31F-5C793F6C0DBE}"/>
              </a:ext>
            </a:extLst>
          </p:cNvPr>
          <p:cNvSpPr txBox="1"/>
          <p:nvPr/>
        </p:nvSpPr>
        <p:spPr>
          <a:xfrm>
            <a:off x="11843826" y="6334780"/>
            <a:ext cx="372534" cy="523220"/>
          </a:xfrm>
          <a:prstGeom prst="rect">
            <a:avLst/>
          </a:prstGeom>
          <a:noFill/>
        </p:spPr>
        <p:txBody>
          <a:bodyPr wrap="square" rtlCol="0">
            <a:spAutoFit/>
          </a:bodyPr>
          <a:lstStyle/>
          <a:p>
            <a:r>
              <a:rPr lang="en-US" sz="2800" dirty="0">
                <a:solidFill>
                  <a:schemeClr val="bg1"/>
                </a:solidFill>
                <a:latin typeface="FC Lamoon" panose="02000000000000000000" pitchFamily="2" charset="0"/>
                <a:cs typeface="FC Lamoon" panose="02000000000000000000" pitchFamily="2" charset="0"/>
              </a:rPr>
              <a:t>7</a:t>
            </a:r>
          </a:p>
        </p:txBody>
      </p:sp>
    </p:spTree>
    <p:extLst>
      <p:ext uri="{BB962C8B-B14F-4D97-AF65-F5344CB8AC3E}">
        <p14:creationId xmlns:p14="http://schemas.microsoft.com/office/powerpoint/2010/main" val="1182696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1E31E58-D4DF-2932-82E9-7E7849428441}"/>
              </a:ext>
            </a:extLst>
          </p:cNvPr>
          <p:cNvSpPr/>
          <p:nvPr/>
        </p:nvSpPr>
        <p:spPr>
          <a:xfrm>
            <a:off x="8358973" y="-402"/>
            <a:ext cx="3969099" cy="6858000"/>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E4B5EF88-E487-749E-5A71-BD782266B79F}"/>
              </a:ext>
            </a:extLst>
          </p:cNvPr>
          <p:cNvSpPr/>
          <p:nvPr/>
        </p:nvSpPr>
        <p:spPr>
          <a:xfrm>
            <a:off x="1055078" y="581595"/>
            <a:ext cx="10570866" cy="569481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screenshot of a computer&#10;&#10;Description automatically generated">
            <a:extLst>
              <a:ext uri="{FF2B5EF4-FFF2-40B4-BE49-F238E27FC236}">
                <a16:creationId xmlns:a16="http://schemas.microsoft.com/office/drawing/2014/main" id="{E3CA2334-0F5C-6AF8-DFC2-F7CB0D3E34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666" y="1356568"/>
            <a:ext cx="6988092" cy="4144059"/>
          </a:xfrm>
          <a:prstGeom prst="rect">
            <a:avLst/>
          </a:prstGeom>
        </p:spPr>
      </p:pic>
      <p:sp>
        <p:nvSpPr>
          <p:cNvPr id="4" name="TextBox 3">
            <a:extLst>
              <a:ext uri="{FF2B5EF4-FFF2-40B4-BE49-F238E27FC236}">
                <a16:creationId xmlns:a16="http://schemas.microsoft.com/office/drawing/2014/main" id="{D174FFF0-012F-0784-98BC-4ABAFCEB71E0}"/>
              </a:ext>
            </a:extLst>
          </p:cNvPr>
          <p:cNvSpPr txBox="1"/>
          <p:nvPr/>
        </p:nvSpPr>
        <p:spPr>
          <a:xfrm>
            <a:off x="8599753" y="2675642"/>
            <a:ext cx="2627991" cy="1569660"/>
          </a:xfrm>
          <a:prstGeom prst="rect">
            <a:avLst/>
          </a:prstGeom>
          <a:noFill/>
        </p:spPr>
        <p:txBody>
          <a:bodyPr wrap="square" rtlCol="0">
            <a:spAutoFit/>
          </a:bodyPr>
          <a:lstStyle/>
          <a:p>
            <a:pPr algn="ctr"/>
            <a:r>
              <a:rPr lang="en-US" sz="3200" dirty="0">
                <a:latin typeface="FC Lamoon" panose="02000000000000000000" pitchFamily="2" charset="0"/>
                <a:cs typeface="FC Lamoon" panose="02000000000000000000" pitchFamily="2" charset="0"/>
              </a:rPr>
              <a:t>This code works for overlapped circle condition .</a:t>
            </a:r>
          </a:p>
        </p:txBody>
      </p:sp>
      <p:sp>
        <p:nvSpPr>
          <p:cNvPr id="6" name="TextBox 5">
            <a:extLst>
              <a:ext uri="{FF2B5EF4-FFF2-40B4-BE49-F238E27FC236}">
                <a16:creationId xmlns:a16="http://schemas.microsoft.com/office/drawing/2014/main" id="{542F4D3C-1262-29CC-A63C-4CC77B8E6D20}"/>
              </a:ext>
            </a:extLst>
          </p:cNvPr>
          <p:cNvSpPr txBox="1"/>
          <p:nvPr/>
        </p:nvSpPr>
        <p:spPr>
          <a:xfrm>
            <a:off x="9708012" y="-63346"/>
            <a:ext cx="2345266" cy="707886"/>
          </a:xfrm>
          <a:prstGeom prst="rect">
            <a:avLst/>
          </a:prstGeom>
          <a:noFill/>
        </p:spPr>
        <p:txBody>
          <a:bodyPr wrap="square" rtlCol="0">
            <a:spAutoFit/>
          </a:bodyPr>
          <a:lstStyle/>
          <a:p>
            <a:r>
              <a:rPr lang="en-US" sz="4000" b="1" dirty="0">
                <a:solidFill>
                  <a:schemeClr val="bg1"/>
                </a:solidFill>
                <a:latin typeface="FC Lamoon" panose="02000000000000000000" pitchFamily="2" charset="0"/>
                <a:cs typeface="FC Lamoon" panose="02000000000000000000" pitchFamily="2" charset="0"/>
              </a:rPr>
              <a:t>METHOD 2</a:t>
            </a:r>
          </a:p>
        </p:txBody>
      </p:sp>
      <p:sp>
        <p:nvSpPr>
          <p:cNvPr id="7" name="TextBox 6">
            <a:extLst>
              <a:ext uri="{FF2B5EF4-FFF2-40B4-BE49-F238E27FC236}">
                <a16:creationId xmlns:a16="http://schemas.microsoft.com/office/drawing/2014/main" id="{E98EB829-543A-AE11-229C-1FD24CA8EFFD}"/>
              </a:ext>
            </a:extLst>
          </p:cNvPr>
          <p:cNvSpPr txBox="1"/>
          <p:nvPr/>
        </p:nvSpPr>
        <p:spPr>
          <a:xfrm>
            <a:off x="979712" y="7409"/>
            <a:ext cx="7091267" cy="553998"/>
          </a:xfrm>
          <a:prstGeom prst="rect">
            <a:avLst/>
          </a:prstGeom>
          <a:noFill/>
        </p:spPr>
        <p:txBody>
          <a:bodyPr wrap="square">
            <a:spAutoFit/>
          </a:bodyPr>
          <a:lstStyle/>
          <a:p>
            <a:r>
              <a:rPr lang="en-US" sz="3000" b="1" i="1" u="sng" dirty="0">
                <a:latin typeface="FC Lamoon" panose="02000000000000000000" pitchFamily="2" charset="0"/>
                <a:cs typeface="FC Lamoon" panose="02000000000000000000" pitchFamily="2" charset="0"/>
              </a:rPr>
              <a:t>3. Find center coordinates and distance of circle</a:t>
            </a:r>
          </a:p>
        </p:txBody>
      </p:sp>
      <p:sp>
        <p:nvSpPr>
          <p:cNvPr id="8" name="TextBox 7">
            <a:extLst>
              <a:ext uri="{FF2B5EF4-FFF2-40B4-BE49-F238E27FC236}">
                <a16:creationId xmlns:a16="http://schemas.microsoft.com/office/drawing/2014/main" id="{7B0C17A2-C85F-5F07-FABA-6E816AC9AF3E}"/>
              </a:ext>
            </a:extLst>
          </p:cNvPr>
          <p:cNvSpPr txBox="1"/>
          <p:nvPr/>
        </p:nvSpPr>
        <p:spPr>
          <a:xfrm>
            <a:off x="11843826" y="6334780"/>
            <a:ext cx="372534" cy="523220"/>
          </a:xfrm>
          <a:prstGeom prst="rect">
            <a:avLst/>
          </a:prstGeom>
          <a:noFill/>
        </p:spPr>
        <p:txBody>
          <a:bodyPr wrap="square" rtlCol="0">
            <a:spAutoFit/>
          </a:bodyPr>
          <a:lstStyle/>
          <a:p>
            <a:r>
              <a:rPr lang="en-US" sz="2800" dirty="0">
                <a:solidFill>
                  <a:schemeClr val="bg1"/>
                </a:solidFill>
                <a:latin typeface="FC Lamoon" panose="02000000000000000000" pitchFamily="2" charset="0"/>
                <a:cs typeface="FC Lamoon" panose="02000000000000000000" pitchFamily="2" charset="0"/>
              </a:rPr>
              <a:t>8</a:t>
            </a:r>
          </a:p>
        </p:txBody>
      </p:sp>
    </p:spTree>
    <p:extLst>
      <p:ext uri="{BB962C8B-B14F-4D97-AF65-F5344CB8AC3E}">
        <p14:creationId xmlns:p14="http://schemas.microsoft.com/office/powerpoint/2010/main" val="3263379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547B63-1D67-D48F-C779-6A3BDB3914C0}"/>
              </a:ext>
            </a:extLst>
          </p:cNvPr>
          <p:cNvSpPr/>
          <p:nvPr/>
        </p:nvSpPr>
        <p:spPr>
          <a:xfrm>
            <a:off x="0" y="1"/>
            <a:ext cx="5066522" cy="6858000"/>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3A0024AF-8C34-AB89-7BEE-8AB8C2583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2" y="538546"/>
            <a:ext cx="6470693" cy="3725960"/>
          </a:xfrm>
          <a:prstGeom prst="rect">
            <a:avLst/>
          </a:prstGeom>
        </p:spPr>
      </p:pic>
      <p:pic>
        <p:nvPicPr>
          <p:cNvPr id="6" name="Picture 5">
            <a:extLst>
              <a:ext uri="{FF2B5EF4-FFF2-40B4-BE49-F238E27FC236}">
                <a16:creationId xmlns:a16="http://schemas.microsoft.com/office/drawing/2014/main" id="{5F134994-E318-FB05-A4B2-918D2BB078E5}"/>
              </a:ext>
            </a:extLst>
          </p:cNvPr>
          <p:cNvPicPr>
            <a:picLocks noChangeAspect="1"/>
          </p:cNvPicPr>
          <p:nvPr/>
        </p:nvPicPr>
        <p:blipFill>
          <a:blip r:embed="rId3"/>
          <a:stretch>
            <a:fillRect/>
          </a:stretch>
        </p:blipFill>
        <p:spPr>
          <a:xfrm>
            <a:off x="609602" y="4264506"/>
            <a:ext cx="6460066" cy="1915653"/>
          </a:xfrm>
          <a:prstGeom prst="rect">
            <a:avLst/>
          </a:prstGeom>
        </p:spPr>
      </p:pic>
      <p:sp>
        <p:nvSpPr>
          <p:cNvPr id="5" name="Rectangle 4">
            <a:extLst>
              <a:ext uri="{FF2B5EF4-FFF2-40B4-BE49-F238E27FC236}">
                <a16:creationId xmlns:a16="http://schemas.microsoft.com/office/drawing/2014/main" id="{EF7A1FF9-B3E4-F69A-1984-A532D530748C}"/>
              </a:ext>
            </a:extLst>
          </p:cNvPr>
          <p:cNvSpPr/>
          <p:nvPr/>
        </p:nvSpPr>
        <p:spPr>
          <a:xfrm>
            <a:off x="7501467" y="1185333"/>
            <a:ext cx="4091558" cy="4111599"/>
          </a:xfrm>
          <a:prstGeom prst="rect">
            <a:avLst/>
          </a:prstGeom>
          <a:solidFill>
            <a:schemeClr val="bg1"/>
          </a:solidFill>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02A4512-8FE3-762C-FF65-06F533DD7768}"/>
              </a:ext>
            </a:extLst>
          </p:cNvPr>
          <p:cNvSpPr txBox="1"/>
          <p:nvPr/>
        </p:nvSpPr>
        <p:spPr>
          <a:xfrm>
            <a:off x="7877256" y="2271636"/>
            <a:ext cx="3339980" cy="1938992"/>
          </a:xfrm>
          <a:prstGeom prst="rect">
            <a:avLst/>
          </a:prstGeom>
          <a:noFill/>
        </p:spPr>
        <p:txBody>
          <a:bodyPr wrap="square" rtlCol="0">
            <a:spAutoFit/>
          </a:bodyPr>
          <a:lstStyle/>
          <a:p>
            <a:r>
              <a:rPr lang="en-US" sz="4000" dirty="0">
                <a:latin typeface="FC Lamoon" panose="02000000000000000000" pitchFamily="2" charset="0"/>
                <a:cs typeface="FC Lamoon" panose="02000000000000000000" pitchFamily="2" charset="0"/>
              </a:rPr>
              <a:t>Plot histogram from non-uniform image .</a:t>
            </a:r>
          </a:p>
        </p:txBody>
      </p:sp>
      <p:sp>
        <p:nvSpPr>
          <p:cNvPr id="7" name="TextBox 6">
            <a:extLst>
              <a:ext uri="{FF2B5EF4-FFF2-40B4-BE49-F238E27FC236}">
                <a16:creationId xmlns:a16="http://schemas.microsoft.com/office/drawing/2014/main" id="{6A250826-3FD2-623A-9024-E08CAF5F4D50}"/>
              </a:ext>
            </a:extLst>
          </p:cNvPr>
          <p:cNvSpPr txBox="1"/>
          <p:nvPr/>
        </p:nvSpPr>
        <p:spPr>
          <a:xfrm>
            <a:off x="524934" y="0"/>
            <a:ext cx="2345266" cy="707886"/>
          </a:xfrm>
          <a:prstGeom prst="rect">
            <a:avLst/>
          </a:prstGeom>
          <a:noFill/>
        </p:spPr>
        <p:txBody>
          <a:bodyPr wrap="square" rtlCol="0">
            <a:spAutoFit/>
          </a:bodyPr>
          <a:lstStyle/>
          <a:p>
            <a:r>
              <a:rPr lang="en-US" sz="4000" b="1" dirty="0">
                <a:solidFill>
                  <a:schemeClr val="bg1"/>
                </a:solidFill>
                <a:latin typeface="FC Lamoon" panose="02000000000000000000" pitchFamily="2" charset="0"/>
                <a:cs typeface="FC Lamoon" panose="02000000000000000000" pitchFamily="2" charset="0"/>
              </a:rPr>
              <a:t>METHOD 2</a:t>
            </a:r>
          </a:p>
        </p:txBody>
      </p:sp>
      <p:sp>
        <p:nvSpPr>
          <p:cNvPr id="8" name="TextBox 7">
            <a:extLst>
              <a:ext uri="{FF2B5EF4-FFF2-40B4-BE49-F238E27FC236}">
                <a16:creationId xmlns:a16="http://schemas.microsoft.com/office/drawing/2014/main" id="{88E4B4C3-1B09-288A-AF5D-71C51C3B00C6}"/>
              </a:ext>
            </a:extLst>
          </p:cNvPr>
          <p:cNvSpPr txBox="1"/>
          <p:nvPr/>
        </p:nvSpPr>
        <p:spPr>
          <a:xfrm>
            <a:off x="5374431" y="42526"/>
            <a:ext cx="7091267" cy="553998"/>
          </a:xfrm>
          <a:prstGeom prst="rect">
            <a:avLst/>
          </a:prstGeom>
          <a:noFill/>
        </p:spPr>
        <p:txBody>
          <a:bodyPr wrap="square">
            <a:spAutoFit/>
          </a:bodyPr>
          <a:lstStyle/>
          <a:p>
            <a:r>
              <a:rPr lang="en-US" sz="3000" b="1" i="1" u="sng" dirty="0">
                <a:latin typeface="FC Lamoon" panose="02000000000000000000" pitchFamily="2" charset="0"/>
                <a:cs typeface="FC Lamoon" panose="02000000000000000000" pitchFamily="2" charset="0"/>
              </a:rPr>
              <a:t>3. Find center coordinates and distance of circle</a:t>
            </a:r>
          </a:p>
        </p:txBody>
      </p:sp>
      <p:sp>
        <p:nvSpPr>
          <p:cNvPr id="9" name="TextBox 8">
            <a:extLst>
              <a:ext uri="{FF2B5EF4-FFF2-40B4-BE49-F238E27FC236}">
                <a16:creationId xmlns:a16="http://schemas.microsoft.com/office/drawing/2014/main" id="{CA505E44-D628-6779-C9FF-8DE828D96F8B}"/>
              </a:ext>
            </a:extLst>
          </p:cNvPr>
          <p:cNvSpPr txBox="1"/>
          <p:nvPr/>
        </p:nvSpPr>
        <p:spPr>
          <a:xfrm>
            <a:off x="11843826" y="6334780"/>
            <a:ext cx="372534"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9</a:t>
            </a:r>
          </a:p>
        </p:txBody>
      </p:sp>
    </p:spTree>
    <p:extLst>
      <p:ext uri="{BB962C8B-B14F-4D97-AF65-F5344CB8AC3E}">
        <p14:creationId xmlns:p14="http://schemas.microsoft.com/office/powerpoint/2010/main" val="3010451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0943BD1-0507-3BB5-29EF-7DA62B6D8241}"/>
              </a:ext>
            </a:extLst>
          </p:cNvPr>
          <p:cNvSpPr/>
          <p:nvPr/>
        </p:nvSpPr>
        <p:spPr>
          <a:xfrm>
            <a:off x="0" y="0"/>
            <a:ext cx="12192000" cy="4461933"/>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nvGrpSpPr>
          <p:cNvPr id="11" name="Group 10">
            <a:extLst>
              <a:ext uri="{FF2B5EF4-FFF2-40B4-BE49-F238E27FC236}">
                <a16:creationId xmlns:a16="http://schemas.microsoft.com/office/drawing/2014/main" id="{9C6DCABB-D56E-4F41-6965-B9D235FCE119}"/>
              </a:ext>
            </a:extLst>
          </p:cNvPr>
          <p:cNvGrpSpPr/>
          <p:nvPr/>
        </p:nvGrpSpPr>
        <p:grpSpPr>
          <a:xfrm>
            <a:off x="711483" y="697549"/>
            <a:ext cx="10769034" cy="3367839"/>
            <a:chOff x="237633" y="364793"/>
            <a:chExt cx="11488700" cy="3673807"/>
          </a:xfrm>
        </p:grpSpPr>
        <p:grpSp>
          <p:nvGrpSpPr>
            <p:cNvPr id="14" name="Group 13">
              <a:extLst>
                <a:ext uri="{FF2B5EF4-FFF2-40B4-BE49-F238E27FC236}">
                  <a16:creationId xmlns:a16="http://schemas.microsoft.com/office/drawing/2014/main" id="{DFE16D15-87A4-744B-8B5D-9D87800D96AC}"/>
                </a:ext>
              </a:extLst>
            </p:cNvPr>
            <p:cNvGrpSpPr/>
            <p:nvPr/>
          </p:nvGrpSpPr>
          <p:grpSpPr>
            <a:xfrm>
              <a:off x="237633" y="364793"/>
              <a:ext cx="5969513" cy="3673806"/>
              <a:chOff x="373095" y="376061"/>
              <a:chExt cx="6130102" cy="3612465"/>
            </a:xfrm>
          </p:grpSpPr>
          <p:pic>
            <p:nvPicPr>
              <p:cNvPr id="5" name="Picture 4">
                <a:extLst>
                  <a:ext uri="{FF2B5EF4-FFF2-40B4-BE49-F238E27FC236}">
                    <a16:creationId xmlns:a16="http://schemas.microsoft.com/office/drawing/2014/main" id="{19A87984-7935-78CF-077B-6067121FC524}"/>
                  </a:ext>
                </a:extLst>
              </p:cNvPr>
              <p:cNvPicPr>
                <a:picLocks noChangeAspect="1"/>
              </p:cNvPicPr>
              <p:nvPr/>
            </p:nvPicPr>
            <p:blipFill>
              <a:blip r:embed="rId2"/>
              <a:stretch>
                <a:fillRect/>
              </a:stretch>
            </p:blipFill>
            <p:spPr>
              <a:xfrm>
                <a:off x="400803" y="376061"/>
                <a:ext cx="6102394" cy="3612465"/>
              </a:xfrm>
              <a:prstGeom prst="rect">
                <a:avLst/>
              </a:prstGeom>
            </p:spPr>
          </p:pic>
          <p:sp>
            <p:nvSpPr>
              <p:cNvPr id="6" name="TextBox 5">
                <a:extLst>
                  <a:ext uri="{FF2B5EF4-FFF2-40B4-BE49-F238E27FC236}">
                    <a16:creationId xmlns:a16="http://schemas.microsoft.com/office/drawing/2014/main" id="{0588B231-135E-3A77-D493-2EC0183C39AF}"/>
                  </a:ext>
                </a:extLst>
              </p:cNvPr>
              <p:cNvSpPr txBox="1"/>
              <p:nvPr/>
            </p:nvSpPr>
            <p:spPr>
              <a:xfrm>
                <a:off x="373095" y="2143550"/>
                <a:ext cx="873362" cy="369332"/>
              </a:xfrm>
              <a:prstGeom prst="rect">
                <a:avLst/>
              </a:prstGeom>
              <a:noFill/>
            </p:spPr>
            <p:txBody>
              <a:bodyPr wrap="square" rtlCol="0">
                <a:spAutoFit/>
              </a:bodyPr>
              <a:lstStyle/>
              <a:p>
                <a:r>
                  <a:rPr lang="en-US" dirty="0"/>
                  <a:t>AND</a:t>
                </a:r>
              </a:p>
            </p:txBody>
          </p:sp>
          <p:sp>
            <p:nvSpPr>
              <p:cNvPr id="7" name="TextBox 6">
                <a:extLst>
                  <a:ext uri="{FF2B5EF4-FFF2-40B4-BE49-F238E27FC236}">
                    <a16:creationId xmlns:a16="http://schemas.microsoft.com/office/drawing/2014/main" id="{3C72D2FF-7BAA-F524-1751-8A13DA6E3927}"/>
                  </a:ext>
                </a:extLst>
              </p:cNvPr>
              <p:cNvSpPr txBox="1"/>
              <p:nvPr/>
            </p:nvSpPr>
            <p:spPr>
              <a:xfrm>
                <a:off x="398089" y="3161570"/>
                <a:ext cx="803694" cy="369332"/>
              </a:xfrm>
              <a:prstGeom prst="rect">
                <a:avLst/>
              </a:prstGeom>
              <a:noFill/>
            </p:spPr>
            <p:txBody>
              <a:bodyPr wrap="square" rtlCol="0">
                <a:spAutoFit/>
              </a:bodyPr>
              <a:lstStyle/>
              <a:p>
                <a:r>
                  <a:rPr lang="en-US" dirty="0"/>
                  <a:t>XOR</a:t>
                </a:r>
              </a:p>
            </p:txBody>
          </p:sp>
          <p:sp>
            <p:nvSpPr>
              <p:cNvPr id="8" name="Rectangle 7">
                <a:extLst>
                  <a:ext uri="{FF2B5EF4-FFF2-40B4-BE49-F238E27FC236}">
                    <a16:creationId xmlns:a16="http://schemas.microsoft.com/office/drawing/2014/main" id="{70BF3B72-6CEE-4F3A-49DE-53E30428AE06}"/>
                  </a:ext>
                </a:extLst>
              </p:cNvPr>
              <p:cNvSpPr/>
              <p:nvPr/>
            </p:nvSpPr>
            <p:spPr>
              <a:xfrm>
                <a:off x="1037451" y="2806272"/>
                <a:ext cx="1614930" cy="1079928"/>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F66E8960-3592-19A0-48C3-2FE60B8B2DCD}"/>
                </a:ext>
              </a:extLst>
            </p:cNvPr>
            <p:cNvPicPr>
              <a:picLocks noChangeAspect="1"/>
            </p:cNvPicPr>
            <p:nvPr/>
          </p:nvPicPr>
          <p:blipFill rotWithShape="1">
            <a:blip r:embed="rId3"/>
            <a:srcRect t="2976"/>
            <a:stretch/>
          </p:blipFill>
          <p:spPr>
            <a:xfrm>
              <a:off x="6207146" y="364793"/>
              <a:ext cx="5519187" cy="3673807"/>
            </a:xfrm>
            <a:prstGeom prst="rect">
              <a:avLst/>
            </a:prstGeom>
          </p:spPr>
        </p:pic>
        <p:cxnSp>
          <p:nvCxnSpPr>
            <p:cNvPr id="10" name="Straight Arrow Connector 9">
              <a:extLst>
                <a:ext uri="{FF2B5EF4-FFF2-40B4-BE49-F238E27FC236}">
                  <a16:creationId xmlns:a16="http://schemas.microsoft.com/office/drawing/2014/main" id="{AA8C5650-0C3D-0C92-3423-9C0A39457D02}"/>
                </a:ext>
              </a:extLst>
            </p:cNvPr>
            <p:cNvCxnSpPr>
              <a:cxnSpLocks/>
            </p:cNvCxnSpPr>
            <p:nvPr/>
          </p:nvCxnSpPr>
          <p:spPr>
            <a:xfrm>
              <a:off x="8445228" y="982133"/>
              <a:ext cx="0" cy="1060487"/>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13" name="Rectangle 12">
              <a:extLst>
                <a:ext uri="{FF2B5EF4-FFF2-40B4-BE49-F238E27FC236}">
                  <a16:creationId xmlns:a16="http://schemas.microsoft.com/office/drawing/2014/main" id="{27B5E971-6F5F-48E8-0112-AAF3E7AF2AB2}"/>
                </a:ext>
              </a:extLst>
            </p:cNvPr>
            <p:cNvSpPr/>
            <p:nvPr/>
          </p:nvSpPr>
          <p:spPr>
            <a:xfrm>
              <a:off x="7921192" y="982133"/>
              <a:ext cx="1016943" cy="1060487"/>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23556767-51DD-23BA-28D6-C8FF5BA37FFC}"/>
              </a:ext>
            </a:extLst>
          </p:cNvPr>
          <p:cNvSpPr/>
          <p:nvPr/>
        </p:nvSpPr>
        <p:spPr>
          <a:xfrm>
            <a:off x="1972733" y="4176789"/>
            <a:ext cx="8094134" cy="201045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0BA76AAC-16F9-21A3-1DE9-D23BBC3C9546}"/>
              </a:ext>
            </a:extLst>
          </p:cNvPr>
          <p:cNvSpPr/>
          <p:nvPr/>
        </p:nvSpPr>
        <p:spPr>
          <a:xfrm>
            <a:off x="8068732" y="5867400"/>
            <a:ext cx="1625601" cy="330200"/>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20B0AAD-C828-B72C-FF14-F044E53EC89A}"/>
              </a:ext>
            </a:extLst>
          </p:cNvPr>
          <p:cNvSpPr txBox="1"/>
          <p:nvPr/>
        </p:nvSpPr>
        <p:spPr>
          <a:xfrm>
            <a:off x="2244967" y="4432560"/>
            <a:ext cx="7702066" cy="1323439"/>
          </a:xfrm>
          <a:prstGeom prst="rect">
            <a:avLst/>
          </a:prstGeom>
          <a:noFill/>
        </p:spPr>
        <p:txBody>
          <a:bodyPr wrap="square" rtlCol="0">
            <a:spAutoFit/>
          </a:bodyPr>
          <a:lstStyle/>
          <a:p>
            <a:r>
              <a:rPr lang="en-US" sz="2000" b="1" dirty="0">
                <a:latin typeface="FC Lamoon" panose="02000000000000000000" pitchFamily="2" charset="0"/>
                <a:cs typeface="FC Lamoon" panose="02000000000000000000" pitchFamily="2" charset="0"/>
              </a:rPr>
              <a:t>Main idea of this concept is</a:t>
            </a:r>
          </a:p>
          <a:p>
            <a:r>
              <a:rPr lang="en-US" dirty="0">
                <a:latin typeface="FC Lamoon" panose="02000000000000000000" pitchFamily="2" charset="0"/>
                <a:cs typeface="FC Lamoon" panose="02000000000000000000" pitchFamily="2" charset="0"/>
              </a:rPr>
              <a:t>	</a:t>
            </a:r>
            <a:r>
              <a:rPr lang="en-US" sz="2000" dirty="0">
                <a:latin typeface="FC Lamoon" panose="02000000000000000000" pitchFamily="2" charset="0"/>
                <a:cs typeface="FC Lamoon" panose="02000000000000000000" pitchFamily="2" charset="0"/>
              </a:rPr>
              <a:t>Use bitwise operation (AND , XOR) for find contour area that not overlapping. Then draw bounding box around the area then find height and width then calculate center of the area from height and width. Then  find distance between 2 center point.</a:t>
            </a:r>
            <a:endParaRPr lang="en-US" dirty="0">
              <a:latin typeface="FC Lamoon" panose="02000000000000000000" pitchFamily="2" charset="0"/>
              <a:cs typeface="FC Lamoon" panose="02000000000000000000" pitchFamily="2" charset="0"/>
            </a:endParaRPr>
          </a:p>
        </p:txBody>
      </p:sp>
      <p:sp>
        <p:nvSpPr>
          <p:cNvPr id="15" name="TextBox 14">
            <a:extLst>
              <a:ext uri="{FF2B5EF4-FFF2-40B4-BE49-F238E27FC236}">
                <a16:creationId xmlns:a16="http://schemas.microsoft.com/office/drawing/2014/main" id="{BDE7CF2F-94E4-C015-E0E9-729C8CBBDA0E}"/>
              </a:ext>
            </a:extLst>
          </p:cNvPr>
          <p:cNvSpPr txBox="1"/>
          <p:nvPr/>
        </p:nvSpPr>
        <p:spPr>
          <a:xfrm>
            <a:off x="711483" y="144682"/>
            <a:ext cx="2345266" cy="584775"/>
          </a:xfrm>
          <a:prstGeom prst="rect">
            <a:avLst/>
          </a:prstGeom>
          <a:noFill/>
        </p:spPr>
        <p:txBody>
          <a:bodyPr wrap="square" rtlCol="0">
            <a:spAutoFit/>
          </a:bodyPr>
          <a:lstStyle/>
          <a:p>
            <a:r>
              <a:rPr lang="en-US" sz="3200" b="1" dirty="0">
                <a:solidFill>
                  <a:schemeClr val="bg1"/>
                </a:solidFill>
                <a:latin typeface="FC Lamoon" panose="02000000000000000000" pitchFamily="2" charset="0"/>
                <a:cs typeface="FC Lamoon" panose="02000000000000000000" pitchFamily="2" charset="0"/>
              </a:rPr>
              <a:t>METHOD 3</a:t>
            </a:r>
          </a:p>
        </p:txBody>
      </p:sp>
      <p:sp>
        <p:nvSpPr>
          <p:cNvPr id="16" name="TextBox 15">
            <a:extLst>
              <a:ext uri="{FF2B5EF4-FFF2-40B4-BE49-F238E27FC236}">
                <a16:creationId xmlns:a16="http://schemas.microsoft.com/office/drawing/2014/main" id="{32EF20B8-E68C-682C-49BB-03597763AB96}"/>
              </a:ext>
            </a:extLst>
          </p:cNvPr>
          <p:cNvSpPr txBox="1"/>
          <p:nvPr/>
        </p:nvSpPr>
        <p:spPr>
          <a:xfrm>
            <a:off x="4435172" y="109879"/>
            <a:ext cx="8468311" cy="584775"/>
          </a:xfrm>
          <a:prstGeom prst="rect">
            <a:avLst/>
          </a:prstGeom>
          <a:noFill/>
        </p:spPr>
        <p:txBody>
          <a:bodyPr wrap="square">
            <a:spAutoFit/>
          </a:bodyPr>
          <a:lstStyle/>
          <a:p>
            <a:r>
              <a:rPr lang="en-US" sz="3200" b="1" i="1" u="sng" dirty="0">
                <a:solidFill>
                  <a:schemeClr val="bg1"/>
                </a:solidFill>
                <a:latin typeface="FC Lamoon" panose="02000000000000000000" pitchFamily="2" charset="0"/>
                <a:cs typeface="FC Lamoon" panose="02000000000000000000" pitchFamily="2" charset="0"/>
              </a:rPr>
              <a:t>3. Find center coordinates and distance of circle</a:t>
            </a:r>
          </a:p>
        </p:txBody>
      </p:sp>
      <p:sp>
        <p:nvSpPr>
          <p:cNvPr id="17" name="TextBox 16">
            <a:extLst>
              <a:ext uri="{FF2B5EF4-FFF2-40B4-BE49-F238E27FC236}">
                <a16:creationId xmlns:a16="http://schemas.microsoft.com/office/drawing/2014/main" id="{63B5A8B7-F8D4-4401-4E09-F3AEBEC7AD8C}"/>
              </a:ext>
            </a:extLst>
          </p:cNvPr>
          <p:cNvSpPr txBox="1"/>
          <p:nvPr/>
        </p:nvSpPr>
        <p:spPr>
          <a:xfrm>
            <a:off x="11717867" y="6334780"/>
            <a:ext cx="498493"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10</a:t>
            </a:r>
          </a:p>
        </p:txBody>
      </p:sp>
    </p:spTree>
    <p:extLst>
      <p:ext uri="{BB962C8B-B14F-4D97-AF65-F5344CB8AC3E}">
        <p14:creationId xmlns:p14="http://schemas.microsoft.com/office/powerpoint/2010/main" val="13392059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BF306C7-F7E4-C08F-167B-048CA438BA55}"/>
              </a:ext>
            </a:extLst>
          </p:cNvPr>
          <p:cNvSpPr/>
          <p:nvPr/>
        </p:nvSpPr>
        <p:spPr>
          <a:xfrm>
            <a:off x="0" y="0"/>
            <a:ext cx="12192000" cy="1659467"/>
          </a:xfrm>
          <a:prstGeom prst="rect">
            <a:avLst/>
          </a:prstGeom>
          <a:solidFill>
            <a:srgbClr val="364760"/>
          </a:solidFill>
          <a:ln>
            <a:solidFill>
              <a:srgbClr val="364760"/>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C0AC74A-E2ED-5278-98FE-7C13BA45F98E}"/>
              </a:ext>
            </a:extLst>
          </p:cNvPr>
          <p:cNvSpPr/>
          <p:nvPr/>
        </p:nvSpPr>
        <p:spPr>
          <a:xfrm>
            <a:off x="440267" y="1145630"/>
            <a:ext cx="10752666" cy="5204369"/>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164A535-A751-C505-13B6-DF0235C038D3}"/>
              </a:ext>
            </a:extLst>
          </p:cNvPr>
          <p:cNvPicPr>
            <a:picLocks noChangeAspect="1"/>
          </p:cNvPicPr>
          <p:nvPr/>
        </p:nvPicPr>
        <p:blipFill>
          <a:blip r:embed="rId2"/>
          <a:stretch>
            <a:fillRect/>
          </a:stretch>
        </p:blipFill>
        <p:spPr>
          <a:xfrm>
            <a:off x="1614424" y="1260231"/>
            <a:ext cx="8404351" cy="4975166"/>
          </a:xfrm>
          <a:prstGeom prst="rect">
            <a:avLst/>
          </a:prstGeom>
        </p:spPr>
      </p:pic>
      <p:sp>
        <p:nvSpPr>
          <p:cNvPr id="5" name="TextBox 4">
            <a:extLst>
              <a:ext uri="{FF2B5EF4-FFF2-40B4-BE49-F238E27FC236}">
                <a16:creationId xmlns:a16="http://schemas.microsoft.com/office/drawing/2014/main" id="{15D100A4-14D2-72C9-C5A6-D0E87887B7F3}"/>
              </a:ext>
            </a:extLst>
          </p:cNvPr>
          <p:cNvSpPr txBox="1"/>
          <p:nvPr/>
        </p:nvSpPr>
        <p:spPr>
          <a:xfrm>
            <a:off x="440267" y="437743"/>
            <a:ext cx="2345266" cy="707886"/>
          </a:xfrm>
          <a:prstGeom prst="rect">
            <a:avLst/>
          </a:prstGeom>
          <a:noFill/>
        </p:spPr>
        <p:txBody>
          <a:bodyPr wrap="square" rtlCol="0">
            <a:spAutoFit/>
          </a:bodyPr>
          <a:lstStyle/>
          <a:p>
            <a:r>
              <a:rPr lang="en-US" sz="4000" b="1" dirty="0">
                <a:solidFill>
                  <a:schemeClr val="bg1"/>
                </a:solidFill>
                <a:latin typeface="FC Lamoon" panose="02000000000000000000" pitchFamily="2" charset="0"/>
                <a:cs typeface="FC Lamoon" panose="02000000000000000000" pitchFamily="2" charset="0"/>
              </a:rPr>
              <a:t>METHOD 3</a:t>
            </a:r>
          </a:p>
        </p:txBody>
      </p:sp>
      <p:sp>
        <p:nvSpPr>
          <p:cNvPr id="6" name="TextBox 5">
            <a:extLst>
              <a:ext uri="{FF2B5EF4-FFF2-40B4-BE49-F238E27FC236}">
                <a16:creationId xmlns:a16="http://schemas.microsoft.com/office/drawing/2014/main" id="{D32B6093-11F2-3FDF-A644-30AAF7929040}"/>
              </a:ext>
            </a:extLst>
          </p:cNvPr>
          <p:cNvSpPr txBox="1"/>
          <p:nvPr/>
        </p:nvSpPr>
        <p:spPr>
          <a:xfrm>
            <a:off x="4089939" y="499298"/>
            <a:ext cx="8468311" cy="584775"/>
          </a:xfrm>
          <a:prstGeom prst="rect">
            <a:avLst/>
          </a:prstGeom>
          <a:noFill/>
        </p:spPr>
        <p:txBody>
          <a:bodyPr wrap="square">
            <a:spAutoFit/>
          </a:bodyPr>
          <a:lstStyle/>
          <a:p>
            <a:r>
              <a:rPr lang="en-US" sz="3200" b="1" i="1" u="sng" dirty="0">
                <a:solidFill>
                  <a:schemeClr val="bg1"/>
                </a:solidFill>
                <a:latin typeface="FC Lamoon" panose="02000000000000000000" pitchFamily="2" charset="0"/>
                <a:cs typeface="FC Lamoon" panose="02000000000000000000" pitchFamily="2" charset="0"/>
              </a:rPr>
              <a:t>3. Find center coordinates and distance of circle</a:t>
            </a:r>
          </a:p>
        </p:txBody>
      </p:sp>
      <p:sp>
        <p:nvSpPr>
          <p:cNvPr id="7" name="TextBox 6">
            <a:extLst>
              <a:ext uri="{FF2B5EF4-FFF2-40B4-BE49-F238E27FC236}">
                <a16:creationId xmlns:a16="http://schemas.microsoft.com/office/drawing/2014/main" id="{4A9620E1-C5EB-B640-75D9-210EFDC704D5}"/>
              </a:ext>
            </a:extLst>
          </p:cNvPr>
          <p:cNvSpPr txBox="1"/>
          <p:nvPr/>
        </p:nvSpPr>
        <p:spPr>
          <a:xfrm>
            <a:off x="11633200" y="6334780"/>
            <a:ext cx="583160"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11</a:t>
            </a:r>
          </a:p>
        </p:txBody>
      </p:sp>
    </p:spTree>
    <p:extLst>
      <p:ext uri="{BB962C8B-B14F-4D97-AF65-F5344CB8AC3E}">
        <p14:creationId xmlns:p14="http://schemas.microsoft.com/office/powerpoint/2010/main" val="28730194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BF306C7-F7E4-C08F-167B-048CA438BA55}"/>
              </a:ext>
            </a:extLst>
          </p:cNvPr>
          <p:cNvSpPr/>
          <p:nvPr/>
        </p:nvSpPr>
        <p:spPr>
          <a:xfrm>
            <a:off x="0" y="0"/>
            <a:ext cx="12192000" cy="1659467"/>
          </a:xfrm>
          <a:prstGeom prst="rect">
            <a:avLst/>
          </a:prstGeom>
          <a:solidFill>
            <a:srgbClr val="364760"/>
          </a:solidFill>
          <a:ln>
            <a:solidFill>
              <a:srgbClr val="364760"/>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creenshot of a computer&#10;&#10;Description automatically generated">
            <a:extLst>
              <a:ext uri="{FF2B5EF4-FFF2-40B4-BE49-F238E27FC236}">
                <a16:creationId xmlns:a16="http://schemas.microsoft.com/office/drawing/2014/main" id="{ECBE6C3E-F4E9-D1C1-0D6E-8D81B3A98392}"/>
              </a:ext>
            </a:extLst>
          </p:cNvPr>
          <p:cNvPicPr>
            <a:picLocks noChangeAspect="1"/>
          </p:cNvPicPr>
          <p:nvPr/>
        </p:nvPicPr>
        <p:blipFill rotWithShape="1">
          <a:blip r:embed="rId2">
            <a:extLst>
              <a:ext uri="{28A0092B-C50C-407E-A947-70E740481C1C}">
                <a14:useLocalDpi xmlns:a14="http://schemas.microsoft.com/office/drawing/2010/main" val="0"/>
              </a:ext>
            </a:extLst>
          </a:blip>
          <a:srcRect l="36393"/>
          <a:stretch/>
        </p:blipFill>
        <p:spPr>
          <a:xfrm>
            <a:off x="4250265" y="62793"/>
            <a:ext cx="6214535" cy="6732413"/>
          </a:xfrm>
          <a:prstGeom prst="rect">
            <a:avLst/>
          </a:prstGeom>
        </p:spPr>
      </p:pic>
      <p:sp>
        <p:nvSpPr>
          <p:cNvPr id="9" name="Rectangle 8">
            <a:extLst>
              <a:ext uri="{FF2B5EF4-FFF2-40B4-BE49-F238E27FC236}">
                <a16:creationId xmlns:a16="http://schemas.microsoft.com/office/drawing/2014/main" id="{B792E029-B540-9973-E225-34B7FFE7C8DB}"/>
              </a:ext>
            </a:extLst>
          </p:cNvPr>
          <p:cNvSpPr/>
          <p:nvPr/>
        </p:nvSpPr>
        <p:spPr>
          <a:xfrm>
            <a:off x="0" y="0"/>
            <a:ext cx="2819400" cy="6858000"/>
          </a:xfrm>
          <a:prstGeom prst="rect">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D3507ED-0F80-E1F7-5C1D-24D12062947B}"/>
              </a:ext>
            </a:extLst>
          </p:cNvPr>
          <p:cNvSpPr txBox="1"/>
          <p:nvPr/>
        </p:nvSpPr>
        <p:spPr>
          <a:xfrm>
            <a:off x="105496" y="2705724"/>
            <a:ext cx="2608407" cy="1754326"/>
          </a:xfrm>
          <a:prstGeom prst="rect">
            <a:avLst/>
          </a:prstGeom>
          <a:noFill/>
        </p:spPr>
        <p:txBody>
          <a:bodyPr wrap="none" rtlCol="0">
            <a:spAutoFit/>
          </a:bodyPr>
          <a:lstStyle/>
          <a:p>
            <a:pPr algn="ctr"/>
            <a:r>
              <a:rPr lang="en-US" sz="5400" b="1" dirty="0">
                <a:latin typeface="FC Lamoon" panose="02000000000000000000" pitchFamily="2" charset="0"/>
                <a:cs typeface="FC Lamoon" panose="02000000000000000000" pitchFamily="2" charset="0"/>
              </a:rPr>
              <a:t>OVERVIEW</a:t>
            </a:r>
            <a:br>
              <a:rPr lang="en-US" sz="5400" b="1" dirty="0">
                <a:latin typeface="FC Lamoon" panose="02000000000000000000" pitchFamily="2" charset="0"/>
                <a:cs typeface="FC Lamoon" panose="02000000000000000000" pitchFamily="2" charset="0"/>
              </a:rPr>
            </a:br>
            <a:r>
              <a:rPr lang="en-US" sz="5400" b="1" dirty="0">
                <a:latin typeface="FC Lamoon" panose="02000000000000000000" pitchFamily="2" charset="0"/>
                <a:cs typeface="FC Lamoon" panose="02000000000000000000" pitchFamily="2" charset="0"/>
              </a:rPr>
              <a:t>MAP</a:t>
            </a:r>
          </a:p>
        </p:txBody>
      </p:sp>
      <p:sp>
        <p:nvSpPr>
          <p:cNvPr id="3" name="TextBox 2">
            <a:extLst>
              <a:ext uri="{FF2B5EF4-FFF2-40B4-BE49-F238E27FC236}">
                <a16:creationId xmlns:a16="http://schemas.microsoft.com/office/drawing/2014/main" id="{229C53D4-427D-5761-EFB3-726491B538B4}"/>
              </a:ext>
            </a:extLst>
          </p:cNvPr>
          <p:cNvSpPr txBox="1"/>
          <p:nvPr/>
        </p:nvSpPr>
        <p:spPr>
          <a:xfrm>
            <a:off x="11548533" y="6334780"/>
            <a:ext cx="6678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12</a:t>
            </a:r>
          </a:p>
        </p:txBody>
      </p:sp>
    </p:spTree>
    <p:extLst>
      <p:ext uri="{BB962C8B-B14F-4D97-AF65-F5344CB8AC3E}">
        <p14:creationId xmlns:p14="http://schemas.microsoft.com/office/powerpoint/2010/main" val="25464877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BF306C7-F7E4-C08F-167B-048CA438BA55}"/>
              </a:ext>
            </a:extLst>
          </p:cNvPr>
          <p:cNvSpPr/>
          <p:nvPr/>
        </p:nvSpPr>
        <p:spPr>
          <a:xfrm>
            <a:off x="0" y="0"/>
            <a:ext cx="12192000" cy="1659467"/>
          </a:xfrm>
          <a:prstGeom prst="rect">
            <a:avLst/>
          </a:prstGeom>
          <a:solidFill>
            <a:srgbClr val="364760"/>
          </a:solidFill>
          <a:ln>
            <a:solidFill>
              <a:srgbClr val="364760"/>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Table 2">
            <a:extLst>
              <a:ext uri="{FF2B5EF4-FFF2-40B4-BE49-F238E27FC236}">
                <a16:creationId xmlns:a16="http://schemas.microsoft.com/office/drawing/2014/main" id="{43DAE92D-2071-D6F5-59A5-CC17A94E761D}"/>
              </a:ext>
            </a:extLst>
          </p:cNvPr>
          <p:cNvGraphicFramePr>
            <a:graphicFrameLocks noGrp="1"/>
          </p:cNvGraphicFramePr>
          <p:nvPr>
            <p:extLst>
              <p:ext uri="{D42A27DB-BD31-4B8C-83A1-F6EECF244321}">
                <p14:modId xmlns:p14="http://schemas.microsoft.com/office/powerpoint/2010/main" val="3345920249"/>
              </p:ext>
            </p:extLst>
          </p:nvPr>
        </p:nvGraphicFramePr>
        <p:xfrm>
          <a:off x="1384300" y="889000"/>
          <a:ext cx="9423399" cy="5181600"/>
        </p:xfrm>
        <a:graphic>
          <a:graphicData uri="http://schemas.openxmlformats.org/drawingml/2006/table">
            <a:tbl>
              <a:tblPr firstRow="1" bandRow="1">
                <a:tableStyleId>{5C22544A-7EE6-4342-B048-85BDC9FD1C3A}</a:tableStyleId>
              </a:tblPr>
              <a:tblGrid>
                <a:gridCol w="3141133">
                  <a:extLst>
                    <a:ext uri="{9D8B030D-6E8A-4147-A177-3AD203B41FA5}">
                      <a16:colId xmlns:a16="http://schemas.microsoft.com/office/drawing/2014/main" val="2656646641"/>
                    </a:ext>
                  </a:extLst>
                </a:gridCol>
                <a:gridCol w="3141133">
                  <a:extLst>
                    <a:ext uri="{9D8B030D-6E8A-4147-A177-3AD203B41FA5}">
                      <a16:colId xmlns:a16="http://schemas.microsoft.com/office/drawing/2014/main" val="4255975498"/>
                    </a:ext>
                  </a:extLst>
                </a:gridCol>
                <a:gridCol w="3141133">
                  <a:extLst>
                    <a:ext uri="{9D8B030D-6E8A-4147-A177-3AD203B41FA5}">
                      <a16:colId xmlns:a16="http://schemas.microsoft.com/office/drawing/2014/main" val="2433607096"/>
                    </a:ext>
                  </a:extLst>
                </a:gridCol>
              </a:tblGrid>
              <a:tr h="1270000">
                <a:tc>
                  <a:txBody>
                    <a:bodyPr/>
                    <a:lstStyle/>
                    <a:p>
                      <a:pPr algn="ctr"/>
                      <a:r>
                        <a:rPr lang="en-US" sz="4800" dirty="0">
                          <a:latin typeface="FC Lamoon" panose="02000000000000000000" pitchFamily="2" charset="0"/>
                          <a:cs typeface="FC Lamoon" panose="02000000000000000000" pitchFamily="2" charset="0"/>
                        </a:rPr>
                        <a:t>METHODS</a:t>
                      </a:r>
                    </a:p>
                  </a:txBody>
                  <a:tcPr anchor="ctr">
                    <a:solidFill>
                      <a:srgbClr val="93A6BB"/>
                    </a:solidFill>
                  </a:tcPr>
                </a:tc>
                <a:tc>
                  <a:txBody>
                    <a:bodyPr/>
                    <a:lstStyle/>
                    <a:p>
                      <a:pPr algn="ctr"/>
                      <a:r>
                        <a:rPr lang="en-US" sz="4800" dirty="0">
                          <a:latin typeface="FC Lamoon" panose="02000000000000000000" pitchFamily="2" charset="0"/>
                          <a:cs typeface="FC Lamoon" panose="02000000000000000000" pitchFamily="2" charset="0"/>
                        </a:rPr>
                        <a:t>ADVENTAGES</a:t>
                      </a:r>
                    </a:p>
                  </a:txBody>
                  <a:tcPr anchor="ctr">
                    <a:solidFill>
                      <a:srgbClr val="93A6BB"/>
                    </a:solidFill>
                  </a:tcPr>
                </a:tc>
                <a:tc>
                  <a:txBody>
                    <a:bodyPr/>
                    <a:lstStyle/>
                    <a:p>
                      <a:pPr algn="ctr"/>
                      <a:r>
                        <a:rPr lang="en-US" sz="4800" dirty="0">
                          <a:latin typeface="FC Lamoon" panose="02000000000000000000" pitchFamily="2" charset="0"/>
                          <a:cs typeface="FC Lamoon" panose="02000000000000000000" pitchFamily="2" charset="0"/>
                        </a:rPr>
                        <a:t>DISVENTAGES</a:t>
                      </a:r>
                    </a:p>
                  </a:txBody>
                  <a:tcPr anchor="ctr">
                    <a:solidFill>
                      <a:srgbClr val="93A6BB"/>
                    </a:solidFill>
                  </a:tcPr>
                </a:tc>
                <a:extLst>
                  <a:ext uri="{0D108BD9-81ED-4DB2-BD59-A6C34878D82A}">
                    <a16:rowId xmlns:a16="http://schemas.microsoft.com/office/drawing/2014/main" val="1680829399"/>
                  </a:ext>
                </a:extLst>
              </a:tr>
              <a:tr h="1270000">
                <a:tc>
                  <a:txBody>
                    <a:bodyPr/>
                    <a:lstStyle/>
                    <a:p>
                      <a:pPr algn="ctr"/>
                      <a:r>
                        <a:rPr lang="en-US" sz="2800" dirty="0">
                          <a:latin typeface="FC Lamoon" panose="02000000000000000000" pitchFamily="2" charset="0"/>
                          <a:cs typeface="FC Lamoon" panose="02000000000000000000" pitchFamily="2" charset="0"/>
                        </a:rPr>
                        <a:t>METHOD 1</a:t>
                      </a:r>
                    </a:p>
                  </a:txBody>
                  <a:tcPr anchor="ctr"/>
                </a:tc>
                <a:tc>
                  <a:txBody>
                    <a:bodyPr/>
                    <a:lstStyle/>
                    <a:p>
                      <a:pPr algn="ctr"/>
                      <a:r>
                        <a:rPr lang="en-US" sz="2800" dirty="0">
                          <a:latin typeface="FC Lamoon" panose="02000000000000000000" pitchFamily="2" charset="0"/>
                          <a:cs typeface="FC Lamoon" panose="02000000000000000000" pitchFamily="2" charset="0"/>
                        </a:rPr>
                        <a:t>Easy for operate</a:t>
                      </a:r>
                    </a:p>
                  </a:txBody>
                  <a:tcPr anchor="ctr"/>
                </a:tc>
                <a:tc>
                  <a:txBody>
                    <a:bodyPr/>
                    <a:lstStyle/>
                    <a:p>
                      <a:pPr algn="ctr"/>
                      <a:r>
                        <a:rPr lang="en-US" sz="2800" dirty="0">
                          <a:latin typeface="FC Lamoon" panose="02000000000000000000" pitchFamily="2" charset="0"/>
                          <a:cs typeface="FC Lamoon" panose="02000000000000000000" pitchFamily="2" charset="0"/>
                        </a:rPr>
                        <a:t>Can’t use this method with overlapped images</a:t>
                      </a:r>
                    </a:p>
                  </a:txBody>
                  <a:tcPr anchor="ctr"/>
                </a:tc>
                <a:extLst>
                  <a:ext uri="{0D108BD9-81ED-4DB2-BD59-A6C34878D82A}">
                    <a16:rowId xmlns:a16="http://schemas.microsoft.com/office/drawing/2014/main" val="297530378"/>
                  </a:ext>
                </a:extLst>
              </a:tr>
              <a:tr h="1270000">
                <a:tc>
                  <a:txBody>
                    <a:bodyPr/>
                    <a:lstStyle/>
                    <a:p>
                      <a:pPr algn="ctr"/>
                      <a:r>
                        <a:rPr lang="en-US" sz="2800" dirty="0">
                          <a:latin typeface="FC Lamoon" panose="02000000000000000000" pitchFamily="2" charset="0"/>
                          <a:cs typeface="FC Lamoon" panose="02000000000000000000" pitchFamily="2" charset="0"/>
                        </a:rPr>
                        <a:t>METHOD 2</a:t>
                      </a:r>
                    </a:p>
                  </a:txBody>
                  <a:tcPr anchor="ctr"/>
                </a:tc>
                <a:tc>
                  <a:txBody>
                    <a:bodyPr/>
                    <a:lstStyle/>
                    <a:p>
                      <a:pPr algn="ctr"/>
                      <a:r>
                        <a:rPr lang="en-US" sz="2800" dirty="0">
                          <a:latin typeface="FC Lamoon" panose="02000000000000000000" pitchFamily="2" charset="0"/>
                          <a:cs typeface="FC Lamoon" panose="02000000000000000000" pitchFamily="2" charset="0"/>
                        </a:rPr>
                        <a:t>Can use this method with overlapped images</a:t>
                      </a:r>
                    </a:p>
                  </a:txBody>
                  <a:tcPr anchor="ctr"/>
                </a:tc>
                <a:tc>
                  <a:txBody>
                    <a:bodyPr/>
                    <a:lstStyle/>
                    <a:p>
                      <a:pPr algn="ctr"/>
                      <a:r>
                        <a:rPr lang="en-US" sz="2800" dirty="0">
                          <a:latin typeface="FC Lamoon" panose="02000000000000000000" pitchFamily="2" charset="0"/>
                          <a:cs typeface="FC Lamoon" panose="02000000000000000000" pitchFamily="2" charset="0"/>
                        </a:rPr>
                        <a:t>Can’t find distance between 2 images.</a:t>
                      </a:r>
                    </a:p>
                  </a:txBody>
                  <a:tcPr anchor="ctr"/>
                </a:tc>
                <a:extLst>
                  <a:ext uri="{0D108BD9-81ED-4DB2-BD59-A6C34878D82A}">
                    <a16:rowId xmlns:a16="http://schemas.microsoft.com/office/drawing/2014/main" val="3560744855"/>
                  </a:ext>
                </a:extLst>
              </a:tr>
              <a:tr h="1270000">
                <a:tc>
                  <a:txBody>
                    <a:bodyPr/>
                    <a:lstStyle/>
                    <a:p>
                      <a:pPr algn="ctr"/>
                      <a:r>
                        <a:rPr lang="en-US" sz="2800" dirty="0">
                          <a:latin typeface="FC Lamoon" panose="02000000000000000000" pitchFamily="2" charset="0"/>
                          <a:cs typeface="FC Lamoon" panose="02000000000000000000" pitchFamily="2" charset="0"/>
                        </a:rPr>
                        <a:t>METHOD 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latin typeface="FC Lamoon" panose="02000000000000000000" pitchFamily="2" charset="0"/>
                          <a:cs typeface="FC Lamoon" panose="02000000000000000000" pitchFamily="2" charset="0"/>
                        </a:rPr>
                        <a:t>Can use this method with overlapped images</a:t>
                      </a:r>
                    </a:p>
                    <a:p>
                      <a:pPr algn="ctr"/>
                      <a:endParaRPr lang="en-US" sz="2800" dirty="0">
                        <a:latin typeface="FC Lamoon" panose="02000000000000000000" pitchFamily="2" charset="0"/>
                        <a:cs typeface="FC Lamoon" panose="02000000000000000000" pitchFamily="2" charset="0"/>
                      </a:endParaRPr>
                    </a:p>
                  </a:txBody>
                  <a:tcPr anchor="ctr"/>
                </a:tc>
                <a:tc>
                  <a:txBody>
                    <a:bodyPr/>
                    <a:lstStyle/>
                    <a:p>
                      <a:pPr algn="ctr"/>
                      <a:r>
                        <a:rPr lang="en-US" sz="2800" dirty="0">
                          <a:latin typeface="FC Lamoon" panose="02000000000000000000" pitchFamily="2" charset="0"/>
                          <a:cs typeface="FC Lamoon" panose="02000000000000000000" pitchFamily="2" charset="0"/>
                        </a:rPr>
                        <a:t>-</a:t>
                      </a:r>
                    </a:p>
                  </a:txBody>
                  <a:tcPr anchor="ctr"/>
                </a:tc>
                <a:extLst>
                  <a:ext uri="{0D108BD9-81ED-4DB2-BD59-A6C34878D82A}">
                    <a16:rowId xmlns:a16="http://schemas.microsoft.com/office/drawing/2014/main" val="601012914"/>
                  </a:ext>
                </a:extLst>
              </a:tr>
            </a:tbl>
          </a:graphicData>
        </a:graphic>
      </p:graphicFrame>
      <p:sp>
        <p:nvSpPr>
          <p:cNvPr id="4" name="TextBox 3">
            <a:extLst>
              <a:ext uri="{FF2B5EF4-FFF2-40B4-BE49-F238E27FC236}">
                <a16:creationId xmlns:a16="http://schemas.microsoft.com/office/drawing/2014/main" id="{8513049A-4238-F2D5-2695-21BBCD3AF476}"/>
              </a:ext>
            </a:extLst>
          </p:cNvPr>
          <p:cNvSpPr txBox="1"/>
          <p:nvPr/>
        </p:nvSpPr>
        <p:spPr>
          <a:xfrm>
            <a:off x="11675533" y="6334780"/>
            <a:ext cx="5408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13</a:t>
            </a:r>
          </a:p>
        </p:txBody>
      </p:sp>
    </p:spTree>
    <p:extLst>
      <p:ext uri="{BB962C8B-B14F-4D97-AF65-F5344CB8AC3E}">
        <p14:creationId xmlns:p14="http://schemas.microsoft.com/office/powerpoint/2010/main" val="125845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BF306C7-F7E4-C08F-167B-048CA438BA55}"/>
              </a:ext>
            </a:extLst>
          </p:cNvPr>
          <p:cNvSpPr/>
          <p:nvPr/>
        </p:nvSpPr>
        <p:spPr>
          <a:xfrm>
            <a:off x="0" y="0"/>
            <a:ext cx="12192000" cy="1659467"/>
          </a:xfrm>
          <a:prstGeom prst="rect">
            <a:avLst/>
          </a:prstGeom>
          <a:solidFill>
            <a:srgbClr val="364760"/>
          </a:solidFill>
          <a:ln>
            <a:solidFill>
              <a:srgbClr val="364760"/>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C0AC74A-E2ED-5278-98FE-7C13BA45F98E}"/>
              </a:ext>
            </a:extLst>
          </p:cNvPr>
          <p:cNvSpPr/>
          <p:nvPr/>
        </p:nvSpPr>
        <p:spPr>
          <a:xfrm>
            <a:off x="536061" y="947121"/>
            <a:ext cx="10752666" cy="5763632"/>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5D100A4-14D2-72C9-C5A6-D0E87887B7F3}"/>
              </a:ext>
            </a:extLst>
          </p:cNvPr>
          <p:cNvSpPr txBox="1"/>
          <p:nvPr/>
        </p:nvSpPr>
        <p:spPr>
          <a:xfrm>
            <a:off x="7701971" y="147247"/>
            <a:ext cx="3814492" cy="923330"/>
          </a:xfrm>
          <a:prstGeom prst="rect">
            <a:avLst/>
          </a:prstGeom>
          <a:noFill/>
        </p:spPr>
        <p:txBody>
          <a:bodyPr wrap="square" rtlCol="0">
            <a:spAutoFit/>
          </a:bodyPr>
          <a:lstStyle/>
          <a:p>
            <a:r>
              <a:rPr lang="en-US" sz="5400" b="1" u="sng" dirty="0">
                <a:solidFill>
                  <a:schemeClr val="bg1"/>
                </a:solidFill>
                <a:latin typeface="FC Lamoon" panose="02000000000000000000" pitchFamily="2" charset="0"/>
                <a:cs typeface="FC Lamoon" panose="02000000000000000000" pitchFamily="2" charset="0"/>
              </a:rPr>
              <a:t>4. EXPERIMENT</a:t>
            </a:r>
          </a:p>
        </p:txBody>
      </p:sp>
      <p:pic>
        <p:nvPicPr>
          <p:cNvPr id="7" name="Picture 6" descr="A table with several objects on it&#10;&#10;Description automatically generated">
            <a:extLst>
              <a:ext uri="{FF2B5EF4-FFF2-40B4-BE49-F238E27FC236}">
                <a16:creationId xmlns:a16="http://schemas.microsoft.com/office/drawing/2014/main" id="{132CDDA2-ACF9-1995-83D8-41F27EC9EA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067" y="1036370"/>
            <a:ext cx="3608255" cy="2707717"/>
          </a:xfrm>
          <a:prstGeom prst="rect">
            <a:avLst/>
          </a:prstGeom>
        </p:spPr>
      </p:pic>
      <p:pic>
        <p:nvPicPr>
          <p:cNvPr id="10" name="Picture 9" descr="A computer in a room&#10;&#10;Description automatically generated">
            <a:extLst>
              <a:ext uri="{FF2B5EF4-FFF2-40B4-BE49-F238E27FC236}">
                <a16:creationId xmlns:a16="http://schemas.microsoft.com/office/drawing/2014/main" id="{74F0397B-3729-EB4D-781F-4D6A392CB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69201" y="3880590"/>
            <a:ext cx="3470966" cy="2604691"/>
          </a:xfrm>
          <a:prstGeom prst="rect">
            <a:avLst/>
          </a:prstGeom>
        </p:spPr>
      </p:pic>
      <p:pic>
        <p:nvPicPr>
          <p:cNvPr id="12" name="Picture 11">
            <a:extLst>
              <a:ext uri="{FF2B5EF4-FFF2-40B4-BE49-F238E27FC236}">
                <a16:creationId xmlns:a16="http://schemas.microsoft.com/office/drawing/2014/main" id="{AD98D0E0-8247-0D76-77FE-9AB3A0194E4B}"/>
              </a:ext>
            </a:extLst>
          </p:cNvPr>
          <p:cNvPicPr>
            <a:picLocks noChangeAspect="1"/>
          </p:cNvPicPr>
          <p:nvPr/>
        </p:nvPicPr>
        <p:blipFill>
          <a:blip r:embed="rId4"/>
          <a:stretch>
            <a:fillRect/>
          </a:stretch>
        </p:blipFill>
        <p:spPr>
          <a:xfrm>
            <a:off x="4766366" y="1036370"/>
            <a:ext cx="6273800" cy="2707717"/>
          </a:xfrm>
          <a:prstGeom prst="rect">
            <a:avLst/>
          </a:prstGeom>
        </p:spPr>
      </p:pic>
      <p:sp>
        <p:nvSpPr>
          <p:cNvPr id="13" name="TextBox 12">
            <a:extLst>
              <a:ext uri="{FF2B5EF4-FFF2-40B4-BE49-F238E27FC236}">
                <a16:creationId xmlns:a16="http://schemas.microsoft.com/office/drawing/2014/main" id="{06F065BC-BE26-D1D8-427F-1E34AA0CF1FF}"/>
              </a:ext>
            </a:extLst>
          </p:cNvPr>
          <p:cNvSpPr txBox="1"/>
          <p:nvPr/>
        </p:nvSpPr>
        <p:spPr>
          <a:xfrm>
            <a:off x="1343481" y="4398105"/>
            <a:ext cx="5418300" cy="1569660"/>
          </a:xfrm>
          <a:prstGeom prst="rect">
            <a:avLst/>
          </a:prstGeom>
          <a:noFill/>
        </p:spPr>
        <p:txBody>
          <a:bodyPr wrap="square" rtlCol="0">
            <a:spAutoFit/>
          </a:bodyPr>
          <a:lstStyle/>
          <a:p>
            <a:r>
              <a:rPr lang="en-US" sz="3200" dirty="0">
                <a:latin typeface="FC Lamoon" panose="02000000000000000000" pitchFamily="2" charset="0"/>
                <a:cs typeface="FC Lamoon" panose="02000000000000000000" pitchFamily="2" charset="0"/>
              </a:rPr>
              <a:t>Test code in lab for collect real data and find error of process of code when run in real situation.</a:t>
            </a:r>
          </a:p>
        </p:txBody>
      </p:sp>
      <p:sp>
        <p:nvSpPr>
          <p:cNvPr id="3" name="TextBox 2">
            <a:extLst>
              <a:ext uri="{FF2B5EF4-FFF2-40B4-BE49-F238E27FC236}">
                <a16:creationId xmlns:a16="http://schemas.microsoft.com/office/drawing/2014/main" id="{99CB70C0-882F-5105-6B61-34F8640736BD}"/>
              </a:ext>
            </a:extLst>
          </p:cNvPr>
          <p:cNvSpPr txBox="1"/>
          <p:nvPr/>
        </p:nvSpPr>
        <p:spPr>
          <a:xfrm>
            <a:off x="11655939" y="6334780"/>
            <a:ext cx="560421"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14</a:t>
            </a:r>
          </a:p>
        </p:txBody>
      </p:sp>
    </p:spTree>
    <p:extLst>
      <p:ext uri="{BB962C8B-B14F-4D97-AF65-F5344CB8AC3E}">
        <p14:creationId xmlns:p14="http://schemas.microsoft.com/office/powerpoint/2010/main" val="23848947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7D09714-E6BE-A34B-CF6C-6AF0E20F110C}"/>
              </a:ext>
            </a:extLst>
          </p:cNvPr>
          <p:cNvSpPr/>
          <p:nvPr/>
        </p:nvSpPr>
        <p:spPr>
          <a:xfrm>
            <a:off x="7548465" y="-402"/>
            <a:ext cx="4779607" cy="6858000"/>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94CBF74-F848-5F89-A80C-23FCA5B2CE3B}"/>
              </a:ext>
            </a:extLst>
          </p:cNvPr>
          <p:cNvSpPr/>
          <p:nvPr/>
        </p:nvSpPr>
        <p:spPr>
          <a:xfrm>
            <a:off x="1150740" y="660769"/>
            <a:ext cx="10570866" cy="569481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1">
            <a:extLst>
              <a:ext uri="{FF2B5EF4-FFF2-40B4-BE49-F238E27FC236}">
                <a16:creationId xmlns:a16="http://schemas.microsoft.com/office/drawing/2014/main" id="{CE44A7EA-5930-E7A0-BEBA-46E26B0FC9F1}"/>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899DA35E-26B2-70C7-7A98-3AA580222D1A}"/>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2" name="Picture 11" descr="A screenshot of a computer&#10;&#10;Description automatically generated">
            <a:extLst>
              <a:ext uri="{FF2B5EF4-FFF2-40B4-BE49-F238E27FC236}">
                <a16:creationId xmlns:a16="http://schemas.microsoft.com/office/drawing/2014/main" id="{68DDB479-91F6-F9D7-3844-B26DE0EA28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5176" y="3606800"/>
            <a:ext cx="4243226" cy="2446867"/>
          </a:xfrm>
          <a:prstGeom prst="rect">
            <a:avLst/>
          </a:prstGeom>
        </p:spPr>
      </p:pic>
      <p:pic>
        <p:nvPicPr>
          <p:cNvPr id="14" name="Picture 13" descr="A screenshot of a computer screen&#10;&#10;Description automatically generated">
            <a:extLst>
              <a:ext uri="{FF2B5EF4-FFF2-40B4-BE49-F238E27FC236}">
                <a16:creationId xmlns:a16="http://schemas.microsoft.com/office/drawing/2014/main" id="{CBD38221-5542-6CA7-FB9D-CC7633D847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47812" y="883507"/>
            <a:ext cx="4217955" cy="2616200"/>
          </a:xfrm>
          <a:prstGeom prst="rect">
            <a:avLst/>
          </a:prstGeom>
        </p:spPr>
      </p:pic>
      <p:sp>
        <p:nvSpPr>
          <p:cNvPr id="15" name="TextBox 14">
            <a:extLst>
              <a:ext uri="{FF2B5EF4-FFF2-40B4-BE49-F238E27FC236}">
                <a16:creationId xmlns:a16="http://schemas.microsoft.com/office/drawing/2014/main" id="{03A4E3AE-FE6C-FEE8-BFBE-6FA309DB5A66}"/>
              </a:ext>
            </a:extLst>
          </p:cNvPr>
          <p:cNvSpPr txBox="1"/>
          <p:nvPr/>
        </p:nvSpPr>
        <p:spPr>
          <a:xfrm>
            <a:off x="1293991" y="2951544"/>
            <a:ext cx="5484646" cy="954107"/>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FC Lamoon" panose="02000000000000000000" pitchFamily="2" charset="0"/>
                <a:cs typeface="FC Lamoon" panose="02000000000000000000" pitchFamily="2" charset="0"/>
              </a:rPr>
              <a:t>Find centroid and position of dot both in reference image and collected image. </a:t>
            </a:r>
          </a:p>
        </p:txBody>
      </p:sp>
      <p:sp>
        <p:nvSpPr>
          <p:cNvPr id="17" name="TextBox 16">
            <a:extLst>
              <a:ext uri="{FF2B5EF4-FFF2-40B4-BE49-F238E27FC236}">
                <a16:creationId xmlns:a16="http://schemas.microsoft.com/office/drawing/2014/main" id="{A0397E58-89CA-8851-47A9-EEC9F0012578}"/>
              </a:ext>
            </a:extLst>
          </p:cNvPr>
          <p:cNvSpPr txBox="1"/>
          <p:nvPr/>
        </p:nvSpPr>
        <p:spPr>
          <a:xfrm>
            <a:off x="1682455" y="1388349"/>
            <a:ext cx="4753718" cy="1384995"/>
          </a:xfrm>
          <a:prstGeom prst="rect">
            <a:avLst/>
          </a:prstGeom>
          <a:noFill/>
        </p:spPr>
        <p:txBody>
          <a:bodyPr wrap="square" rtlCol="0">
            <a:spAutoFit/>
          </a:bodyPr>
          <a:lstStyle/>
          <a:p>
            <a:pPr algn="ctr"/>
            <a:r>
              <a:rPr lang="en-US" sz="2800" b="1" dirty="0">
                <a:solidFill>
                  <a:srgbClr val="FF0000"/>
                </a:solidFill>
                <a:latin typeface="FC Lamoon" panose="02000000000000000000" pitchFamily="2" charset="0"/>
                <a:cs typeface="FC Lamoon" panose="02000000000000000000" pitchFamily="2" charset="0"/>
              </a:rPr>
              <a:t>Have only one light source </a:t>
            </a:r>
          </a:p>
          <a:p>
            <a:pPr algn="ctr"/>
            <a:r>
              <a:rPr lang="en-US" sz="2800" b="1" dirty="0">
                <a:solidFill>
                  <a:srgbClr val="FF0000"/>
                </a:solidFill>
                <a:latin typeface="FC Lamoon" panose="02000000000000000000" pitchFamily="2" charset="0"/>
                <a:cs typeface="FC Lamoon" panose="02000000000000000000" pitchFamily="2" charset="0"/>
              </a:rPr>
              <a:t>so it can’t see 2 dot in one image at the same time.</a:t>
            </a:r>
          </a:p>
        </p:txBody>
      </p:sp>
      <p:sp>
        <p:nvSpPr>
          <p:cNvPr id="18" name="TextBox 17">
            <a:extLst>
              <a:ext uri="{FF2B5EF4-FFF2-40B4-BE49-F238E27FC236}">
                <a16:creationId xmlns:a16="http://schemas.microsoft.com/office/drawing/2014/main" id="{D6156C3E-075C-E112-4143-52DC48286D35}"/>
              </a:ext>
            </a:extLst>
          </p:cNvPr>
          <p:cNvSpPr txBox="1"/>
          <p:nvPr/>
        </p:nvSpPr>
        <p:spPr>
          <a:xfrm>
            <a:off x="1311916" y="4047820"/>
            <a:ext cx="4034925" cy="954107"/>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FC Lamoon" panose="02000000000000000000" pitchFamily="2" charset="0"/>
                <a:cs typeface="FC Lamoon" panose="02000000000000000000" pitchFamily="2" charset="0"/>
              </a:rPr>
              <a:t>Compare position of current image with reference image.</a:t>
            </a:r>
          </a:p>
        </p:txBody>
      </p:sp>
      <p:sp>
        <p:nvSpPr>
          <p:cNvPr id="19" name="TextBox 18">
            <a:extLst>
              <a:ext uri="{FF2B5EF4-FFF2-40B4-BE49-F238E27FC236}">
                <a16:creationId xmlns:a16="http://schemas.microsoft.com/office/drawing/2014/main" id="{115DBD4B-464C-EDE9-B349-6688A7485954}"/>
              </a:ext>
            </a:extLst>
          </p:cNvPr>
          <p:cNvSpPr txBox="1"/>
          <p:nvPr/>
        </p:nvSpPr>
        <p:spPr>
          <a:xfrm>
            <a:off x="968141" y="28987"/>
            <a:ext cx="2864887" cy="523220"/>
          </a:xfrm>
          <a:prstGeom prst="rect">
            <a:avLst/>
          </a:prstGeom>
          <a:noFill/>
        </p:spPr>
        <p:txBody>
          <a:bodyPr wrap="none" rtlCol="0">
            <a:spAutoFit/>
          </a:bodyPr>
          <a:lstStyle/>
          <a:p>
            <a:r>
              <a:rPr lang="en-US" sz="2800" dirty="0">
                <a:latin typeface="FC Lamoon" panose="02000000000000000000" pitchFamily="2" charset="0"/>
                <a:cs typeface="FC Lamoon" panose="02000000000000000000" pitchFamily="2" charset="0"/>
              </a:rPr>
              <a:t>Problem and solution 1</a:t>
            </a:r>
          </a:p>
        </p:txBody>
      </p:sp>
      <p:sp>
        <p:nvSpPr>
          <p:cNvPr id="2" name="TextBox 1">
            <a:extLst>
              <a:ext uri="{FF2B5EF4-FFF2-40B4-BE49-F238E27FC236}">
                <a16:creationId xmlns:a16="http://schemas.microsoft.com/office/drawing/2014/main" id="{1A41A63C-99B4-6D75-8BC6-3BDD63E2225E}"/>
              </a:ext>
            </a:extLst>
          </p:cNvPr>
          <p:cNvSpPr txBox="1"/>
          <p:nvPr/>
        </p:nvSpPr>
        <p:spPr>
          <a:xfrm>
            <a:off x="7913762" y="-262561"/>
            <a:ext cx="3814492" cy="923330"/>
          </a:xfrm>
          <a:prstGeom prst="rect">
            <a:avLst/>
          </a:prstGeom>
          <a:noFill/>
        </p:spPr>
        <p:txBody>
          <a:bodyPr wrap="square" rtlCol="0">
            <a:spAutoFit/>
          </a:bodyPr>
          <a:lstStyle/>
          <a:p>
            <a:r>
              <a:rPr lang="en-US" sz="5400" b="1" u="sng" dirty="0">
                <a:solidFill>
                  <a:schemeClr val="bg1"/>
                </a:solidFill>
                <a:latin typeface="FC Lamoon" panose="02000000000000000000" pitchFamily="2" charset="0"/>
                <a:cs typeface="FC Lamoon" panose="02000000000000000000" pitchFamily="2" charset="0"/>
              </a:rPr>
              <a:t>4. EXPERIMENT</a:t>
            </a:r>
          </a:p>
        </p:txBody>
      </p:sp>
      <p:sp>
        <p:nvSpPr>
          <p:cNvPr id="7" name="TextBox 6">
            <a:extLst>
              <a:ext uri="{FF2B5EF4-FFF2-40B4-BE49-F238E27FC236}">
                <a16:creationId xmlns:a16="http://schemas.microsoft.com/office/drawing/2014/main" id="{60D07020-082B-3A3D-0B61-FAB2536ADAAD}"/>
              </a:ext>
            </a:extLst>
          </p:cNvPr>
          <p:cNvSpPr txBox="1"/>
          <p:nvPr/>
        </p:nvSpPr>
        <p:spPr>
          <a:xfrm>
            <a:off x="11721606" y="6334780"/>
            <a:ext cx="494754" cy="523220"/>
          </a:xfrm>
          <a:prstGeom prst="rect">
            <a:avLst/>
          </a:prstGeom>
          <a:noFill/>
        </p:spPr>
        <p:txBody>
          <a:bodyPr wrap="square" rtlCol="0">
            <a:spAutoFit/>
          </a:bodyPr>
          <a:lstStyle/>
          <a:p>
            <a:r>
              <a:rPr lang="en-US" sz="2800" dirty="0">
                <a:solidFill>
                  <a:schemeClr val="bg1"/>
                </a:solidFill>
                <a:latin typeface="FC Lamoon" panose="02000000000000000000" pitchFamily="2" charset="0"/>
                <a:cs typeface="FC Lamoon" panose="02000000000000000000" pitchFamily="2" charset="0"/>
              </a:rPr>
              <a:t>15</a:t>
            </a:r>
          </a:p>
        </p:txBody>
      </p:sp>
    </p:spTree>
    <p:extLst>
      <p:ext uri="{BB962C8B-B14F-4D97-AF65-F5344CB8AC3E}">
        <p14:creationId xmlns:p14="http://schemas.microsoft.com/office/powerpoint/2010/main" val="3489970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BF306C7-F7E4-C08F-167B-048CA438BA55}"/>
              </a:ext>
            </a:extLst>
          </p:cNvPr>
          <p:cNvSpPr/>
          <p:nvPr/>
        </p:nvSpPr>
        <p:spPr>
          <a:xfrm>
            <a:off x="0" y="0"/>
            <a:ext cx="12192000" cy="1659467"/>
          </a:xfrm>
          <a:prstGeom prst="rect">
            <a:avLst/>
          </a:prstGeom>
          <a:solidFill>
            <a:srgbClr val="364760"/>
          </a:solidFill>
          <a:ln>
            <a:solidFill>
              <a:srgbClr val="364760"/>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C0AC74A-E2ED-5278-98FE-7C13BA45F98E}"/>
              </a:ext>
            </a:extLst>
          </p:cNvPr>
          <p:cNvSpPr/>
          <p:nvPr/>
        </p:nvSpPr>
        <p:spPr>
          <a:xfrm>
            <a:off x="440267" y="1145630"/>
            <a:ext cx="10752666" cy="5204369"/>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3B49D55-8AA9-AE4A-01F1-A1A56499BA6C}"/>
              </a:ext>
            </a:extLst>
          </p:cNvPr>
          <p:cNvPicPr>
            <a:picLocks noChangeAspect="1"/>
          </p:cNvPicPr>
          <p:nvPr/>
        </p:nvPicPr>
        <p:blipFill rotWithShape="1">
          <a:blip r:embed="rId2"/>
          <a:srcRect l="1008" t="19137"/>
          <a:stretch/>
        </p:blipFill>
        <p:spPr>
          <a:xfrm>
            <a:off x="2576720" y="1145630"/>
            <a:ext cx="7038559" cy="5204369"/>
          </a:xfrm>
          <a:prstGeom prst="rect">
            <a:avLst/>
          </a:prstGeom>
        </p:spPr>
      </p:pic>
      <p:sp>
        <p:nvSpPr>
          <p:cNvPr id="3" name="TextBox 2">
            <a:extLst>
              <a:ext uri="{FF2B5EF4-FFF2-40B4-BE49-F238E27FC236}">
                <a16:creationId xmlns:a16="http://schemas.microsoft.com/office/drawing/2014/main" id="{6B557210-425B-B7E5-5944-C6F9B99CEF57}"/>
              </a:ext>
            </a:extLst>
          </p:cNvPr>
          <p:cNvSpPr txBox="1"/>
          <p:nvPr/>
        </p:nvSpPr>
        <p:spPr>
          <a:xfrm>
            <a:off x="7633844" y="321881"/>
            <a:ext cx="3814492" cy="923330"/>
          </a:xfrm>
          <a:prstGeom prst="rect">
            <a:avLst/>
          </a:prstGeom>
          <a:noFill/>
        </p:spPr>
        <p:txBody>
          <a:bodyPr wrap="square" rtlCol="0">
            <a:spAutoFit/>
          </a:bodyPr>
          <a:lstStyle/>
          <a:p>
            <a:r>
              <a:rPr lang="en-US" sz="5400" b="1" dirty="0">
                <a:solidFill>
                  <a:schemeClr val="bg1"/>
                </a:solidFill>
                <a:latin typeface="FC Lamoon" panose="02000000000000000000" pitchFamily="2" charset="0"/>
                <a:cs typeface="FC Lamoon" panose="02000000000000000000" pitchFamily="2" charset="0"/>
              </a:rPr>
              <a:t>4. EXPERIMENT</a:t>
            </a:r>
          </a:p>
        </p:txBody>
      </p:sp>
      <p:sp>
        <p:nvSpPr>
          <p:cNvPr id="5" name="TextBox 4">
            <a:extLst>
              <a:ext uri="{FF2B5EF4-FFF2-40B4-BE49-F238E27FC236}">
                <a16:creationId xmlns:a16="http://schemas.microsoft.com/office/drawing/2014/main" id="{6DE5BED9-DCCC-6C73-00E0-D3766BCD7DF8}"/>
              </a:ext>
            </a:extLst>
          </p:cNvPr>
          <p:cNvSpPr txBox="1"/>
          <p:nvPr/>
        </p:nvSpPr>
        <p:spPr>
          <a:xfrm>
            <a:off x="11633200" y="6334780"/>
            <a:ext cx="583160"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16</a:t>
            </a:r>
          </a:p>
        </p:txBody>
      </p:sp>
    </p:spTree>
    <p:extLst>
      <p:ext uri="{BB962C8B-B14F-4D97-AF65-F5344CB8AC3E}">
        <p14:creationId xmlns:p14="http://schemas.microsoft.com/office/powerpoint/2010/main" val="382140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6CC1E62D-63BA-694C-10F9-A270F8033BAE}"/>
              </a:ext>
            </a:extLst>
          </p:cNvPr>
          <p:cNvGrpSpPr/>
          <p:nvPr/>
        </p:nvGrpSpPr>
        <p:grpSpPr>
          <a:xfrm>
            <a:off x="4106116" y="883023"/>
            <a:ext cx="5405589" cy="935659"/>
            <a:chOff x="3607475" y="243840"/>
            <a:chExt cx="5405589" cy="935659"/>
          </a:xfrm>
        </p:grpSpPr>
        <p:sp>
          <p:nvSpPr>
            <p:cNvPr id="8" name="Rectangle 7">
              <a:extLst>
                <a:ext uri="{FF2B5EF4-FFF2-40B4-BE49-F238E27FC236}">
                  <a16:creationId xmlns:a16="http://schemas.microsoft.com/office/drawing/2014/main" id="{69C9B683-23E1-D2EC-7553-BD0150F46363}"/>
                </a:ext>
              </a:extLst>
            </p:cNvPr>
            <p:cNvSpPr/>
            <p:nvPr/>
          </p:nvSpPr>
          <p:spPr>
            <a:xfrm>
              <a:off x="3607475" y="243840"/>
              <a:ext cx="4937760" cy="935659"/>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2486F696-E6CD-2F85-9CA7-E0DF6F7263FC}"/>
                </a:ext>
              </a:extLst>
            </p:cNvPr>
            <p:cNvSpPr/>
            <p:nvPr/>
          </p:nvSpPr>
          <p:spPr>
            <a:xfrm>
              <a:off x="8077405" y="243840"/>
              <a:ext cx="935659" cy="935659"/>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97D19072-E710-D0C6-A00D-6E0E930FE664}"/>
                </a:ext>
              </a:extLst>
            </p:cNvPr>
            <p:cNvSpPr/>
            <p:nvPr/>
          </p:nvSpPr>
          <p:spPr>
            <a:xfrm>
              <a:off x="8172232" y="344687"/>
              <a:ext cx="746005" cy="746005"/>
            </a:xfrm>
            <a:prstGeom prst="ellipse">
              <a:avLst/>
            </a:prstGeom>
            <a:noFill/>
            <a:ln w="38100">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48C54FBD-2A6A-19F4-BD78-FD614DA40FCD}"/>
              </a:ext>
            </a:extLst>
          </p:cNvPr>
          <p:cNvGrpSpPr/>
          <p:nvPr/>
        </p:nvGrpSpPr>
        <p:grpSpPr>
          <a:xfrm>
            <a:off x="4883430" y="3567372"/>
            <a:ext cx="5692523" cy="935659"/>
            <a:chOff x="3607475" y="243840"/>
            <a:chExt cx="5405589" cy="935659"/>
          </a:xfrm>
        </p:grpSpPr>
        <p:sp>
          <p:nvSpPr>
            <p:cNvPr id="15" name="Rectangle 14">
              <a:extLst>
                <a:ext uri="{FF2B5EF4-FFF2-40B4-BE49-F238E27FC236}">
                  <a16:creationId xmlns:a16="http://schemas.microsoft.com/office/drawing/2014/main" id="{0B9D86B4-0A37-1905-CD24-398D8E6E2437}"/>
                </a:ext>
              </a:extLst>
            </p:cNvPr>
            <p:cNvSpPr/>
            <p:nvPr/>
          </p:nvSpPr>
          <p:spPr>
            <a:xfrm>
              <a:off x="3607475" y="243840"/>
              <a:ext cx="4937760" cy="935659"/>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3EF075C6-3E43-BABE-3FF5-3245052F13D4}"/>
                </a:ext>
              </a:extLst>
            </p:cNvPr>
            <p:cNvSpPr/>
            <p:nvPr/>
          </p:nvSpPr>
          <p:spPr>
            <a:xfrm>
              <a:off x="8077405" y="243840"/>
              <a:ext cx="935659" cy="935659"/>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9F6F796D-3E0E-DC7D-3398-D481C97F658B}"/>
                </a:ext>
              </a:extLst>
            </p:cNvPr>
            <p:cNvSpPr/>
            <p:nvPr/>
          </p:nvSpPr>
          <p:spPr>
            <a:xfrm>
              <a:off x="8172232" y="344687"/>
              <a:ext cx="746005" cy="746005"/>
            </a:xfrm>
            <a:prstGeom prst="ellipse">
              <a:avLst/>
            </a:prstGeom>
            <a:noFill/>
            <a:ln w="38100">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A41AA00C-0035-98AF-5214-5F0A75D491CC}"/>
              </a:ext>
            </a:extLst>
          </p:cNvPr>
          <p:cNvGrpSpPr/>
          <p:nvPr/>
        </p:nvGrpSpPr>
        <p:grpSpPr>
          <a:xfrm>
            <a:off x="4946948" y="2225645"/>
            <a:ext cx="5405589" cy="935659"/>
            <a:chOff x="3665048" y="2081265"/>
            <a:chExt cx="5405589" cy="935659"/>
          </a:xfrm>
        </p:grpSpPr>
        <p:sp>
          <p:nvSpPr>
            <p:cNvPr id="19" name="Rectangle 18">
              <a:extLst>
                <a:ext uri="{FF2B5EF4-FFF2-40B4-BE49-F238E27FC236}">
                  <a16:creationId xmlns:a16="http://schemas.microsoft.com/office/drawing/2014/main" id="{53E08D47-6B73-A991-2BB7-3CF76CE1DE64}"/>
                </a:ext>
              </a:extLst>
            </p:cNvPr>
            <p:cNvSpPr/>
            <p:nvPr/>
          </p:nvSpPr>
          <p:spPr>
            <a:xfrm>
              <a:off x="3665048" y="2081265"/>
              <a:ext cx="4937760" cy="935659"/>
            </a:xfrm>
            <a:prstGeom prst="rect">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749484C4-50C4-F4E8-4830-22AA1A831713}"/>
                </a:ext>
              </a:extLst>
            </p:cNvPr>
            <p:cNvSpPr/>
            <p:nvPr/>
          </p:nvSpPr>
          <p:spPr>
            <a:xfrm>
              <a:off x="8134978" y="2081265"/>
              <a:ext cx="935659" cy="935659"/>
            </a:xfrm>
            <a:prstGeom prst="ellipse">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1F508EA-C447-3974-2D5C-56E2D192DE67}"/>
                </a:ext>
              </a:extLst>
            </p:cNvPr>
            <p:cNvSpPr/>
            <p:nvPr/>
          </p:nvSpPr>
          <p:spPr>
            <a:xfrm>
              <a:off x="8229805" y="2182112"/>
              <a:ext cx="746005" cy="746005"/>
            </a:xfrm>
            <a:prstGeom prst="ellipse">
              <a:avLst/>
            </a:prstGeom>
            <a:noFill/>
            <a:ln w="38100">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8CC3AA29-47C0-7AB9-CAB8-64A2FE03885C}"/>
              </a:ext>
            </a:extLst>
          </p:cNvPr>
          <p:cNvGrpSpPr/>
          <p:nvPr/>
        </p:nvGrpSpPr>
        <p:grpSpPr>
          <a:xfrm>
            <a:off x="4326755" y="4876622"/>
            <a:ext cx="5405589" cy="935659"/>
            <a:chOff x="3665048" y="2081265"/>
            <a:chExt cx="5405589" cy="935659"/>
          </a:xfrm>
        </p:grpSpPr>
        <p:sp>
          <p:nvSpPr>
            <p:cNvPr id="28" name="Rectangle 27">
              <a:extLst>
                <a:ext uri="{FF2B5EF4-FFF2-40B4-BE49-F238E27FC236}">
                  <a16:creationId xmlns:a16="http://schemas.microsoft.com/office/drawing/2014/main" id="{7CB516CD-E692-C15E-0CCD-80768A122AD3}"/>
                </a:ext>
              </a:extLst>
            </p:cNvPr>
            <p:cNvSpPr/>
            <p:nvPr/>
          </p:nvSpPr>
          <p:spPr>
            <a:xfrm>
              <a:off x="3665048" y="2081265"/>
              <a:ext cx="4937760" cy="935659"/>
            </a:xfrm>
            <a:prstGeom prst="rect">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33CEE37-55DD-2B14-26FC-6FCAA4743D19}"/>
                </a:ext>
              </a:extLst>
            </p:cNvPr>
            <p:cNvSpPr/>
            <p:nvPr/>
          </p:nvSpPr>
          <p:spPr>
            <a:xfrm>
              <a:off x="8134978" y="2081265"/>
              <a:ext cx="935659" cy="935659"/>
            </a:xfrm>
            <a:prstGeom prst="ellipse">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C4C1F512-76DD-1508-4AF8-C4C30338B7D1}"/>
                </a:ext>
              </a:extLst>
            </p:cNvPr>
            <p:cNvSpPr/>
            <p:nvPr/>
          </p:nvSpPr>
          <p:spPr>
            <a:xfrm>
              <a:off x="8229805" y="2182112"/>
              <a:ext cx="746005" cy="746005"/>
            </a:xfrm>
            <a:prstGeom prst="ellipse">
              <a:avLst/>
            </a:prstGeom>
            <a:noFill/>
            <a:ln w="38100">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6D210818-111A-A0CD-876D-7D0F85ED6502}"/>
              </a:ext>
            </a:extLst>
          </p:cNvPr>
          <p:cNvSpPr txBox="1"/>
          <p:nvPr/>
        </p:nvSpPr>
        <p:spPr>
          <a:xfrm>
            <a:off x="4721998" y="1120019"/>
            <a:ext cx="3868367" cy="461665"/>
          </a:xfrm>
          <a:prstGeom prst="rect">
            <a:avLst/>
          </a:prstGeom>
          <a:noFill/>
        </p:spPr>
        <p:txBody>
          <a:bodyPr wrap="none" rtlCol="0">
            <a:spAutoFit/>
          </a:bodyPr>
          <a:lstStyle/>
          <a:p>
            <a:r>
              <a:rPr lang="en-US" sz="2400" dirty="0">
                <a:latin typeface="FC Lamoon" panose="02000000000000000000" pitchFamily="2" charset="0"/>
                <a:cs typeface="FC Lamoon" panose="02000000000000000000" pitchFamily="2" charset="0"/>
              </a:rPr>
              <a:t>Find error of linear translation stage</a:t>
            </a:r>
          </a:p>
        </p:txBody>
      </p:sp>
      <p:sp>
        <p:nvSpPr>
          <p:cNvPr id="3" name="TextBox 2">
            <a:extLst>
              <a:ext uri="{FF2B5EF4-FFF2-40B4-BE49-F238E27FC236}">
                <a16:creationId xmlns:a16="http://schemas.microsoft.com/office/drawing/2014/main" id="{B05886BC-14F9-8432-B326-8D1DA7E3FB29}"/>
              </a:ext>
            </a:extLst>
          </p:cNvPr>
          <p:cNvSpPr txBox="1"/>
          <p:nvPr/>
        </p:nvSpPr>
        <p:spPr>
          <a:xfrm>
            <a:off x="5508435" y="2373686"/>
            <a:ext cx="3908442" cy="584775"/>
          </a:xfrm>
          <a:prstGeom prst="rect">
            <a:avLst/>
          </a:prstGeom>
          <a:noFill/>
        </p:spPr>
        <p:txBody>
          <a:bodyPr wrap="none" rtlCol="0">
            <a:spAutoFit/>
          </a:bodyPr>
          <a:lstStyle/>
          <a:p>
            <a:r>
              <a:rPr lang="en-US" sz="3200" dirty="0">
                <a:latin typeface="FC Lamoon" panose="02000000000000000000" pitchFamily="2" charset="0"/>
                <a:cs typeface="FC Lamoon" panose="02000000000000000000" pitchFamily="2" charset="0"/>
              </a:rPr>
              <a:t>Capture image from camera</a:t>
            </a:r>
          </a:p>
        </p:txBody>
      </p:sp>
      <p:sp>
        <p:nvSpPr>
          <p:cNvPr id="4" name="TextBox 3">
            <a:extLst>
              <a:ext uri="{FF2B5EF4-FFF2-40B4-BE49-F238E27FC236}">
                <a16:creationId xmlns:a16="http://schemas.microsoft.com/office/drawing/2014/main" id="{390BAB42-04C0-E778-F644-102162CDE527}"/>
              </a:ext>
            </a:extLst>
          </p:cNvPr>
          <p:cNvSpPr txBox="1"/>
          <p:nvPr/>
        </p:nvSpPr>
        <p:spPr>
          <a:xfrm>
            <a:off x="5231305" y="3799326"/>
            <a:ext cx="4483920" cy="430887"/>
          </a:xfrm>
          <a:prstGeom prst="rect">
            <a:avLst/>
          </a:prstGeom>
          <a:noFill/>
        </p:spPr>
        <p:txBody>
          <a:bodyPr wrap="none" rtlCol="0">
            <a:spAutoFit/>
          </a:bodyPr>
          <a:lstStyle/>
          <a:p>
            <a:r>
              <a:rPr lang="en-US" sz="2200" dirty="0">
                <a:latin typeface="FC Lamoon" panose="02000000000000000000" pitchFamily="2" charset="0"/>
                <a:cs typeface="FC Lamoon" panose="02000000000000000000" pitchFamily="2" charset="0"/>
              </a:rPr>
              <a:t>Find center coordinates and distance of circle</a:t>
            </a:r>
          </a:p>
        </p:txBody>
      </p:sp>
      <p:sp>
        <p:nvSpPr>
          <p:cNvPr id="7" name="Oval 6">
            <a:extLst>
              <a:ext uri="{FF2B5EF4-FFF2-40B4-BE49-F238E27FC236}">
                <a16:creationId xmlns:a16="http://schemas.microsoft.com/office/drawing/2014/main" id="{D11B5076-7539-991B-D6FE-D9D3F379030B}"/>
              </a:ext>
            </a:extLst>
          </p:cNvPr>
          <p:cNvSpPr/>
          <p:nvPr/>
        </p:nvSpPr>
        <p:spPr>
          <a:xfrm>
            <a:off x="-3685215" y="-834910"/>
            <a:ext cx="8847667" cy="8847667"/>
          </a:xfrm>
          <a:prstGeom prst="ellipse">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8E24F28-B6B5-A250-7763-6B5AD0C973A4}"/>
              </a:ext>
            </a:extLst>
          </p:cNvPr>
          <p:cNvSpPr txBox="1"/>
          <p:nvPr/>
        </p:nvSpPr>
        <p:spPr>
          <a:xfrm>
            <a:off x="8871392" y="930900"/>
            <a:ext cx="344966" cy="769441"/>
          </a:xfrm>
          <a:prstGeom prst="rect">
            <a:avLst/>
          </a:prstGeom>
          <a:noFill/>
        </p:spPr>
        <p:txBody>
          <a:bodyPr wrap="none" rtlCol="0">
            <a:spAutoFit/>
          </a:bodyPr>
          <a:lstStyle/>
          <a:p>
            <a:r>
              <a:rPr lang="en-US" sz="4400" dirty="0">
                <a:latin typeface="FC Lamoon" panose="02000000000000000000" pitchFamily="2" charset="0"/>
                <a:cs typeface="FC Lamoon" panose="02000000000000000000" pitchFamily="2" charset="0"/>
              </a:rPr>
              <a:t>1</a:t>
            </a:r>
          </a:p>
        </p:txBody>
      </p:sp>
      <p:sp>
        <p:nvSpPr>
          <p:cNvPr id="31" name="TextBox 30">
            <a:extLst>
              <a:ext uri="{FF2B5EF4-FFF2-40B4-BE49-F238E27FC236}">
                <a16:creationId xmlns:a16="http://schemas.microsoft.com/office/drawing/2014/main" id="{7BE6B6BF-A06B-6FDD-CE49-C8FCAEDB1792}"/>
              </a:ext>
            </a:extLst>
          </p:cNvPr>
          <p:cNvSpPr txBox="1"/>
          <p:nvPr/>
        </p:nvSpPr>
        <p:spPr>
          <a:xfrm>
            <a:off x="9683370" y="2237764"/>
            <a:ext cx="402674" cy="769441"/>
          </a:xfrm>
          <a:prstGeom prst="rect">
            <a:avLst/>
          </a:prstGeom>
          <a:noFill/>
        </p:spPr>
        <p:txBody>
          <a:bodyPr wrap="none" rtlCol="0">
            <a:spAutoFit/>
          </a:bodyPr>
          <a:lstStyle/>
          <a:p>
            <a:r>
              <a:rPr lang="en-US" sz="4400" dirty="0">
                <a:latin typeface="FC Lamoon" panose="02000000000000000000" pitchFamily="2" charset="0"/>
                <a:cs typeface="FC Lamoon" panose="02000000000000000000" pitchFamily="2" charset="0"/>
              </a:rPr>
              <a:t>2</a:t>
            </a:r>
          </a:p>
        </p:txBody>
      </p:sp>
      <p:sp>
        <p:nvSpPr>
          <p:cNvPr id="32" name="TextBox 31">
            <a:extLst>
              <a:ext uri="{FF2B5EF4-FFF2-40B4-BE49-F238E27FC236}">
                <a16:creationId xmlns:a16="http://schemas.microsoft.com/office/drawing/2014/main" id="{F107D2DA-EF8B-0823-E703-9F2F8C179A25}"/>
              </a:ext>
            </a:extLst>
          </p:cNvPr>
          <p:cNvSpPr txBox="1"/>
          <p:nvPr/>
        </p:nvSpPr>
        <p:spPr>
          <a:xfrm>
            <a:off x="9861763" y="3608770"/>
            <a:ext cx="402674" cy="769441"/>
          </a:xfrm>
          <a:prstGeom prst="rect">
            <a:avLst/>
          </a:prstGeom>
          <a:noFill/>
        </p:spPr>
        <p:txBody>
          <a:bodyPr wrap="none" rtlCol="0">
            <a:spAutoFit/>
          </a:bodyPr>
          <a:lstStyle/>
          <a:p>
            <a:r>
              <a:rPr lang="en-US" sz="4400" dirty="0">
                <a:latin typeface="FC Lamoon" panose="02000000000000000000" pitchFamily="2" charset="0"/>
                <a:cs typeface="FC Lamoon" panose="02000000000000000000" pitchFamily="2" charset="0"/>
              </a:rPr>
              <a:t>3</a:t>
            </a:r>
          </a:p>
        </p:txBody>
      </p:sp>
      <p:sp>
        <p:nvSpPr>
          <p:cNvPr id="33" name="TextBox 32">
            <a:extLst>
              <a:ext uri="{FF2B5EF4-FFF2-40B4-BE49-F238E27FC236}">
                <a16:creationId xmlns:a16="http://schemas.microsoft.com/office/drawing/2014/main" id="{51BCC19E-33A8-53CE-90F0-21542ABCACDD}"/>
              </a:ext>
            </a:extLst>
          </p:cNvPr>
          <p:cNvSpPr txBox="1"/>
          <p:nvPr/>
        </p:nvSpPr>
        <p:spPr>
          <a:xfrm>
            <a:off x="9035342" y="4897508"/>
            <a:ext cx="402674" cy="769441"/>
          </a:xfrm>
          <a:prstGeom prst="rect">
            <a:avLst/>
          </a:prstGeom>
          <a:noFill/>
        </p:spPr>
        <p:txBody>
          <a:bodyPr wrap="none" rtlCol="0">
            <a:spAutoFit/>
          </a:bodyPr>
          <a:lstStyle/>
          <a:p>
            <a:r>
              <a:rPr lang="en-US" sz="4400" dirty="0">
                <a:latin typeface="FC Lamoon" panose="02000000000000000000" pitchFamily="2" charset="0"/>
                <a:cs typeface="FC Lamoon" panose="02000000000000000000" pitchFamily="2" charset="0"/>
              </a:rPr>
              <a:t>4</a:t>
            </a:r>
          </a:p>
        </p:txBody>
      </p:sp>
      <p:sp>
        <p:nvSpPr>
          <p:cNvPr id="35" name="Oval 34">
            <a:extLst>
              <a:ext uri="{FF2B5EF4-FFF2-40B4-BE49-F238E27FC236}">
                <a16:creationId xmlns:a16="http://schemas.microsoft.com/office/drawing/2014/main" id="{19C376B3-045F-9E3D-DBB6-1CBEB8D05C20}"/>
              </a:ext>
            </a:extLst>
          </p:cNvPr>
          <p:cNvSpPr/>
          <p:nvPr/>
        </p:nvSpPr>
        <p:spPr>
          <a:xfrm>
            <a:off x="-2710554" y="-263531"/>
            <a:ext cx="7385062" cy="7385062"/>
          </a:xfrm>
          <a:prstGeom prst="ellipse">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52BEAE1E-E43C-561B-E552-30036C7A2630}"/>
              </a:ext>
            </a:extLst>
          </p:cNvPr>
          <p:cNvSpPr txBox="1"/>
          <p:nvPr/>
        </p:nvSpPr>
        <p:spPr>
          <a:xfrm>
            <a:off x="145774" y="2341774"/>
            <a:ext cx="4380330" cy="1862048"/>
          </a:xfrm>
          <a:prstGeom prst="rect">
            <a:avLst/>
          </a:prstGeom>
          <a:noFill/>
        </p:spPr>
        <p:txBody>
          <a:bodyPr wrap="square" rtlCol="0">
            <a:spAutoFit/>
          </a:bodyPr>
          <a:lstStyle/>
          <a:p>
            <a:pPr algn="ctr"/>
            <a:r>
              <a:rPr lang="en-US" sz="11500" b="1" dirty="0">
                <a:solidFill>
                  <a:schemeClr val="bg1"/>
                </a:solidFill>
                <a:latin typeface="FC Lamoon" panose="02000000000000000000" pitchFamily="2" charset="0"/>
                <a:cs typeface="FC Lamoon" panose="02000000000000000000" pitchFamily="2" charset="0"/>
              </a:rPr>
              <a:t>TOPICS</a:t>
            </a:r>
          </a:p>
        </p:txBody>
      </p:sp>
      <p:sp>
        <p:nvSpPr>
          <p:cNvPr id="24" name="TextBox 23">
            <a:extLst>
              <a:ext uri="{FF2B5EF4-FFF2-40B4-BE49-F238E27FC236}">
                <a16:creationId xmlns:a16="http://schemas.microsoft.com/office/drawing/2014/main" id="{A3F0FB7F-CB31-807F-E7F7-1362637856C2}"/>
              </a:ext>
            </a:extLst>
          </p:cNvPr>
          <p:cNvSpPr txBox="1"/>
          <p:nvPr/>
        </p:nvSpPr>
        <p:spPr>
          <a:xfrm>
            <a:off x="5849049" y="4975622"/>
            <a:ext cx="1880643" cy="646331"/>
          </a:xfrm>
          <a:prstGeom prst="rect">
            <a:avLst/>
          </a:prstGeom>
          <a:noFill/>
        </p:spPr>
        <p:txBody>
          <a:bodyPr wrap="none" rtlCol="0">
            <a:spAutoFit/>
          </a:bodyPr>
          <a:lstStyle/>
          <a:p>
            <a:r>
              <a:rPr lang="en-US" sz="3600" dirty="0">
                <a:latin typeface="FC Lamoon" panose="02000000000000000000" pitchFamily="2" charset="0"/>
                <a:cs typeface="FC Lamoon" panose="02000000000000000000" pitchFamily="2" charset="0"/>
              </a:rPr>
              <a:t>Experiment</a:t>
            </a:r>
          </a:p>
        </p:txBody>
      </p:sp>
    </p:spTree>
    <p:extLst>
      <p:ext uri="{BB962C8B-B14F-4D97-AF65-F5344CB8AC3E}">
        <p14:creationId xmlns:p14="http://schemas.microsoft.com/office/powerpoint/2010/main" val="9775019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BF306C7-F7E4-C08F-167B-048CA438BA55}"/>
              </a:ext>
            </a:extLst>
          </p:cNvPr>
          <p:cNvSpPr/>
          <p:nvPr/>
        </p:nvSpPr>
        <p:spPr>
          <a:xfrm>
            <a:off x="0" y="0"/>
            <a:ext cx="12192000" cy="1659467"/>
          </a:xfrm>
          <a:prstGeom prst="rect">
            <a:avLst/>
          </a:prstGeom>
          <a:solidFill>
            <a:srgbClr val="364760"/>
          </a:solidFill>
          <a:ln>
            <a:solidFill>
              <a:srgbClr val="364760"/>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C0AC74A-E2ED-5278-98FE-7C13BA45F98E}"/>
              </a:ext>
            </a:extLst>
          </p:cNvPr>
          <p:cNvSpPr/>
          <p:nvPr/>
        </p:nvSpPr>
        <p:spPr>
          <a:xfrm>
            <a:off x="440267" y="1145630"/>
            <a:ext cx="10752666" cy="5204369"/>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1B19D82F-9054-6BFD-A158-F2462593016C}"/>
              </a:ext>
            </a:extLst>
          </p:cNvPr>
          <p:cNvSpPr txBox="1"/>
          <p:nvPr/>
        </p:nvSpPr>
        <p:spPr>
          <a:xfrm>
            <a:off x="7500827" y="3707001"/>
            <a:ext cx="3677610" cy="461665"/>
          </a:xfrm>
          <a:prstGeom prst="rect">
            <a:avLst/>
          </a:prstGeom>
          <a:noFill/>
        </p:spPr>
        <p:txBody>
          <a:bodyPr wrap="none" rtlCol="0">
            <a:spAutoFit/>
          </a:bodyPr>
          <a:lstStyle/>
          <a:p>
            <a:r>
              <a:rPr lang="en-US" sz="2400" dirty="0">
                <a:latin typeface="FC Lamoon" panose="02000000000000000000" pitchFamily="2" charset="0"/>
                <a:cs typeface="FC Lamoon" panose="02000000000000000000" pitchFamily="2" charset="0"/>
              </a:rPr>
              <a:t>Normalized data from pixel to mm.</a:t>
            </a:r>
          </a:p>
        </p:txBody>
      </p:sp>
      <p:pic>
        <p:nvPicPr>
          <p:cNvPr id="7" name="Picture 6">
            <a:extLst>
              <a:ext uri="{FF2B5EF4-FFF2-40B4-BE49-F238E27FC236}">
                <a16:creationId xmlns:a16="http://schemas.microsoft.com/office/drawing/2014/main" id="{959BEB85-4A18-A4D3-E533-BB93BCB1C971}"/>
              </a:ext>
            </a:extLst>
          </p:cNvPr>
          <p:cNvPicPr>
            <a:picLocks noChangeAspect="1"/>
          </p:cNvPicPr>
          <p:nvPr/>
        </p:nvPicPr>
        <p:blipFill>
          <a:blip r:embed="rId2"/>
          <a:stretch>
            <a:fillRect/>
          </a:stretch>
        </p:blipFill>
        <p:spPr>
          <a:xfrm>
            <a:off x="858829" y="2200754"/>
            <a:ext cx="6656494" cy="3474161"/>
          </a:xfrm>
          <a:prstGeom prst="rect">
            <a:avLst/>
          </a:prstGeom>
        </p:spPr>
      </p:pic>
      <p:sp>
        <p:nvSpPr>
          <p:cNvPr id="3" name="TextBox 2">
            <a:extLst>
              <a:ext uri="{FF2B5EF4-FFF2-40B4-BE49-F238E27FC236}">
                <a16:creationId xmlns:a16="http://schemas.microsoft.com/office/drawing/2014/main" id="{9C741088-1D78-0898-F376-23C92B6B3F2C}"/>
              </a:ext>
            </a:extLst>
          </p:cNvPr>
          <p:cNvSpPr txBox="1"/>
          <p:nvPr/>
        </p:nvSpPr>
        <p:spPr>
          <a:xfrm>
            <a:off x="7577858" y="274471"/>
            <a:ext cx="3814492" cy="923330"/>
          </a:xfrm>
          <a:prstGeom prst="rect">
            <a:avLst/>
          </a:prstGeom>
          <a:noFill/>
        </p:spPr>
        <p:txBody>
          <a:bodyPr wrap="square" rtlCol="0">
            <a:spAutoFit/>
          </a:bodyPr>
          <a:lstStyle/>
          <a:p>
            <a:r>
              <a:rPr lang="en-US" sz="5400" b="1" dirty="0">
                <a:solidFill>
                  <a:schemeClr val="bg1"/>
                </a:solidFill>
                <a:latin typeface="FC Lamoon" panose="02000000000000000000" pitchFamily="2" charset="0"/>
                <a:cs typeface="FC Lamoon" panose="02000000000000000000" pitchFamily="2" charset="0"/>
              </a:rPr>
              <a:t>4. EXPERIMENT</a:t>
            </a:r>
          </a:p>
        </p:txBody>
      </p:sp>
      <p:sp>
        <p:nvSpPr>
          <p:cNvPr id="5" name="TextBox 4">
            <a:extLst>
              <a:ext uri="{FF2B5EF4-FFF2-40B4-BE49-F238E27FC236}">
                <a16:creationId xmlns:a16="http://schemas.microsoft.com/office/drawing/2014/main" id="{8AD2F031-8789-93CE-0B28-A29DA9AE050B}"/>
              </a:ext>
            </a:extLst>
          </p:cNvPr>
          <p:cNvSpPr txBox="1"/>
          <p:nvPr/>
        </p:nvSpPr>
        <p:spPr>
          <a:xfrm>
            <a:off x="11751733" y="6334780"/>
            <a:ext cx="4646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17</a:t>
            </a:r>
          </a:p>
        </p:txBody>
      </p:sp>
    </p:spTree>
    <p:extLst>
      <p:ext uri="{BB962C8B-B14F-4D97-AF65-F5344CB8AC3E}">
        <p14:creationId xmlns:p14="http://schemas.microsoft.com/office/powerpoint/2010/main" val="1470731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7D09714-E6BE-A34B-CF6C-6AF0E20F110C}"/>
              </a:ext>
            </a:extLst>
          </p:cNvPr>
          <p:cNvSpPr/>
          <p:nvPr/>
        </p:nvSpPr>
        <p:spPr>
          <a:xfrm>
            <a:off x="7632441" y="-402"/>
            <a:ext cx="4695631" cy="6858000"/>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94CBF74-F848-5F89-A80C-23FCA5B2CE3B}"/>
              </a:ext>
            </a:extLst>
          </p:cNvPr>
          <p:cNvSpPr/>
          <p:nvPr/>
        </p:nvSpPr>
        <p:spPr>
          <a:xfrm>
            <a:off x="524934" y="752261"/>
            <a:ext cx="10923728" cy="552414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1">
            <a:extLst>
              <a:ext uri="{FF2B5EF4-FFF2-40B4-BE49-F238E27FC236}">
                <a16:creationId xmlns:a16="http://schemas.microsoft.com/office/drawing/2014/main" id="{CE44A7EA-5930-E7A0-BEBA-46E26B0FC9F1}"/>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899DA35E-26B2-70C7-7A98-3AA580222D1A}"/>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383788A1-5D4F-02D1-9D47-B98EC0F8B89A}"/>
              </a:ext>
            </a:extLst>
          </p:cNvPr>
          <p:cNvSpPr txBox="1"/>
          <p:nvPr/>
        </p:nvSpPr>
        <p:spPr>
          <a:xfrm>
            <a:off x="9265921" y="1997437"/>
            <a:ext cx="2087879" cy="3416320"/>
          </a:xfrm>
          <a:prstGeom prst="rect">
            <a:avLst/>
          </a:prstGeom>
          <a:noFill/>
        </p:spPr>
        <p:txBody>
          <a:bodyPr wrap="square" rtlCol="0">
            <a:spAutoFit/>
          </a:bodyPr>
          <a:lstStyle/>
          <a:p>
            <a:r>
              <a:rPr lang="en-US" sz="3600" dirty="0">
                <a:latin typeface="FC Lamoon" panose="02000000000000000000" pitchFamily="2" charset="0"/>
                <a:cs typeface="FC Lamoon" panose="02000000000000000000" pitchFamily="2" charset="0"/>
              </a:rPr>
              <a:t>Try read collected images and tuning </a:t>
            </a:r>
            <a:r>
              <a:rPr lang="en-US" sz="3600" dirty="0" err="1">
                <a:latin typeface="FC Lamoon" panose="02000000000000000000" pitchFamily="2" charset="0"/>
                <a:cs typeface="FC Lamoon" panose="02000000000000000000" pitchFamily="2" charset="0"/>
              </a:rPr>
              <a:t>pid</a:t>
            </a:r>
            <a:r>
              <a:rPr lang="en-US" sz="3600" dirty="0">
                <a:latin typeface="FC Lamoon" panose="02000000000000000000" pitchFamily="2" charset="0"/>
                <a:cs typeface="FC Lamoon" panose="02000000000000000000" pitchFamily="2" charset="0"/>
              </a:rPr>
              <a:t> then plot graph .</a:t>
            </a:r>
          </a:p>
        </p:txBody>
      </p:sp>
      <p:sp>
        <p:nvSpPr>
          <p:cNvPr id="2" name="TextBox 1">
            <a:extLst>
              <a:ext uri="{FF2B5EF4-FFF2-40B4-BE49-F238E27FC236}">
                <a16:creationId xmlns:a16="http://schemas.microsoft.com/office/drawing/2014/main" id="{7B1EFAA9-CE2C-AF9A-7952-2BDD6933F892}"/>
              </a:ext>
            </a:extLst>
          </p:cNvPr>
          <p:cNvSpPr txBox="1"/>
          <p:nvPr/>
        </p:nvSpPr>
        <p:spPr>
          <a:xfrm>
            <a:off x="7852574" y="-150534"/>
            <a:ext cx="3814492" cy="923330"/>
          </a:xfrm>
          <a:prstGeom prst="rect">
            <a:avLst/>
          </a:prstGeom>
          <a:noFill/>
        </p:spPr>
        <p:txBody>
          <a:bodyPr wrap="square" rtlCol="0">
            <a:spAutoFit/>
          </a:bodyPr>
          <a:lstStyle/>
          <a:p>
            <a:r>
              <a:rPr lang="en-US" sz="5400" b="1" u="sng" dirty="0">
                <a:solidFill>
                  <a:schemeClr val="bg1"/>
                </a:solidFill>
                <a:latin typeface="FC Lamoon" panose="02000000000000000000" pitchFamily="2" charset="0"/>
                <a:cs typeface="FC Lamoon" panose="02000000000000000000" pitchFamily="2" charset="0"/>
              </a:rPr>
              <a:t>4. EXPERIMENT</a:t>
            </a:r>
          </a:p>
        </p:txBody>
      </p:sp>
      <p:pic>
        <p:nvPicPr>
          <p:cNvPr id="8" name="Picture 7" descr="A screenshot of a computer&#10;&#10;Description automatically generated">
            <a:extLst>
              <a:ext uri="{FF2B5EF4-FFF2-40B4-BE49-F238E27FC236}">
                <a16:creationId xmlns:a16="http://schemas.microsoft.com/office/drawing/2014/main" id="{834521C2-0852-30DD-E985-DAD6177CBF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475" y="922928"/>
            <a:ext cx="8488207" cy="4995272"/>
          </a:xfrm>
          <a:prstGeom prst="rect">
            <a:avLst/>
          </a:prstGeom>
        </p:spPr>
      </p:pic>
      <p:sp>
        <p:nvSpPr>
          <p:cNvPr id="7" name="TextBox 6">
            <a:extLst>
              <a:ext uri="{FF2B5EF4-FFF2-40B4-BE49-F238E27FC236}">
                <a16:creationId xmlns:a16="http://schemas.microsoft.com/office/drawing/2014/main" id="{E2F5A339-03B6-57A3-02EA-082715B90506}"/>
              </a:ext>
            </a:extLst>
          </p:cNvPr>
          <p:cNvSpPr txBox="1"/>
          <p:nvPr/>
        </p:nvSpPr>
        <p:spPr>
          <a:xfrm>
            <a:off x="11667066" y="6334780"/>
            <a:ext cx="549294" cy="523220"/>
          </a:xfrm>
          <a:prstGeom prst="rect">
            <a:avLst/>
          </a:prstGeom>
          <a:noFill/>
        </p:spPr>
        <p:txBody>
          <a:bodyPr wrap="square" rtlCol="0">
            <a:spAutoFit/>
          </a:bodyPr>
          <a:lstStyle/>
          <a:p>
            <a:r>
              <a:rPr lang="en-US" sz="2800" dirty="0">
                <a:solidFill>
                  <a:schemeClr val="bg1"/>
                </a:solidFill>
                <a:latin typeface="FC Lamoon" panose="02000000000000000000" pitchFamily="2" charset="0"/>
                <a:cs typeface="FC Lamoon" panose="02000000000000000000" pitchFamily="2" charset="0"/>
              </a:rPr>
              <a:t>18</a:t>
            </a:r>
          </a:p>
        </p:txBody>
      </p:sp>
    </p:spTree>
    <p:extLst>
      <p:ext uri="{BB962C8B-B14F-4D97-AF65-F5344CB8AC3E}">
        <p14:creationId xmlns:p14="http://schemas.microsoft.com/office/powerpoint/2010/main" val="21298329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7D09714-E6BE-A34B-CF6C-6AF0E20F110C}"/>
              </a:ext>
            </a:extLst>
          </p:cNvPr>
          <p:cNvSpPr/>
          <p:nvPr/>
        </p:nvSpPr>
        <p:spPr>
          <a:xfrm>
            <a:off x="7548465" y="-402"/>
            <a:ext cx="4779607" cy="6858000"/>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94CBF74-F848-5F89-A80C-23FCA5B2CE3B}"/>
              </a:ext>
            </a:extLst>
          </p:cNvPr>
          <p:cNvSpPr/>
          <p:nvPr/>
        </p:nvSpPr>
        <p:spPr>
          <a:xfrm>
            <a:off x="1150740" y="660769"/>
            <a:ext cx="10570866" cy="569481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1">
            <a:extLst>
              <a:ext uri="{FF2B5EF4-FFF2-40B4-BE49-F238E27FC236}">
                <a16:creationId xmlns:a16="http://schemas.microsoft.com/office/drawing/2014/main" id="{CE44A7EA-5930-E7A0-BEBA-46E26B0FC9F1}"/>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899DA35E-26B2-70C7-7A98-3AA580222D1A}"/>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 name="TextBox 14">
            <a:extLst>
              <a:ext uri="{FF2B5EF4-FFF2-40B4-BE49-F238E27FC236}">
                <a16:creationId xmlns:a16="http://schemas.microsoft.com/office/drawing/2014/main" id="{03A4E3AE-FE6C-FEE8-BFBE-6FA309DB5A66}"/>
              </a:ext>
            </a:extLst>
          </p:cNvPr>
          <p:cNvSpPr txBox="1"/>
          <p:nvPr/>
        </p:nvSpPr>
        <p:spPr>
          <a:xfrm>
            <a:off x="1293284" y="3103944"/>
            <a:ext cx="5484646" cy="1384995"/>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FC Lamoon" panose="02000000000000000000" pitchFamily="2" charset="0"/>
                <a:cs typeface="FC Lamoon" panose="02000000000000000000" pitchFamily="2" charset="0"/>
              </a:rPr>
              <a:t>Coding new program that has infinity loop and can read images from current images .</a:t>
            </a:r>
          </a:p>
        </p:txBody>
      </p:sp>
      <p:sp>
        <p:nvSpPr>
          <p:cNvPr id="17" name="TextBox 16">
            <a:extLst>
              <a:ext uri="{FF2B5EF4-FFF2-40B4-BE49-F238E27FC236}">
                <a16:creationId xmlns:a16="http://schemas.microsoft.com/office/drawing/2014/main" id="{A0397E58-89CA-8851-47A9-EEC9F0012578}"/>
              </a:ext>
            </a:extLst>
          </p:cNvPr>
          <p:cNvSpPr txBox="1"/>
          <p:nvPr/>
        </p:nvSpPr>
        <p:spPr>
          <a:xfrm>
            <a:off x="1682455" y="1388349"/>
            <a:ext cx="4753718" cy="1815882"/>
          </a:xfrm>
          <a:prstGeom prst="rect">
            <a:avLst/>
          </a:prstGeom>
          <a:noFill/>
        </p:spPr>
        <p:txBody>
          <a:bodyPr wrap="square" rtlCol="0">
            <a:spAutoFit/>
          </a:bodyPr>
          <a:lstStyle/>
          <a:p>
            <a:pPr algn="ctr"/>
            <a:r>
              <a:rPr lang="en-US" sz="2800" b="1" dirty="0">
                <a:solidFill>
                  <a:srgbClr val="FF0000"/>
                </a:solidFill>
                <a:latin typeface="FC Lamoon" panose="02000000000000000000" pitchFamily="2" charset="0"/>
                <a:cs typeface="FC Lamoon" panose="02000000000000000000" pitchFamily="2" charset="0"/>
              </a:rPr>
              <a:t>Program doesn’t read current images that had capture . It’s read and overwrite old images in directory instead . </a:t>
            </a:r>
          </a:p>
        </p:txBody>
      </p:sp>
      <p:sp>
        <p:nvSpPr>
          <p:cNvPr id="19" name="TextBox 18">
            <a:extLst>
              <a:ext uri="{FF2B5EF4-FFF2-40B4-BE49-F238E27FC236}">
                <a16:creationId xmlns:a16="http://schemas.microsoft.com/office/drawing/2014/main" id="{115DBD4B-464C-EDE9-B349-6688A7485954}"/>
              </a:ext>
            </a:extLst>
          </p:cNvPr>
          <p:cNvSpPr txBox="1"/>
          <p:nvPr/>
        </p:nvSpPr>
        <p:spPr>
          <a:xfrm>
            <a:off x="968141" y="28987"/>
            <a:ext cx="2900153" cy="523220"/>
          </a:xfrm>
          <a:prstGeom prst="rect">
            <a:avLst/>
          </a:prstGeom>
          <a:noFill/>
        </p:spPr>
        <p:txBody>
          <a:bodyPr wrap="none" rtlCol="0">
            <a:spAutoFit/>
          </a:bodyPr>
          <a:lstStyle/>
          <a:p>
            <a:r>
              <a:rPr lang="en-US" sz="2800" dirty="0">
                <a:latin typeface="FC Lamoon" panose="02000000000000000000" pitchFamily="2" charset="0"/>
                <a:cs typeface="FC Lamoon" panose="02000000000000000000" pitchFamily="2" charset="0"/>
              </a:rPr>
              <a:t>Problem and solution 2</a:t>
            </a:r>
          </a:p>
        </p:txBody>
      </p:sp>
      <p:sp>
        <p:nvSpPr>
          <p:cNvPr id="2" name="TextBox 1">
            <a:extLst>
              <a:ext uri="{FF2B5EF4-FFF2-40B4-BE49-F238E27FC236}">
                <a16:creationId xmlns:a16="http://schemas.microsoft.com/office/drawing/2014/main" id="{1A41A63C-99B4-6D75-8BC6-3BDD63E2225E}"/>
              </a:ext>
            </a:extLst>
          </p:cNvPr>
          <p:cNvSpPr txBox="1"/>
          <p:nvPr/>
        </p:nvSpPr>
        <p:spPr>
          <a:xfrm>
            <a:off x="7913762" y="-262561"/>
            <a:ext cx="3814492" cy="923330"/>
          </a:xfrm>
          <a:prstGeom prst="rect">
            <a:avLst/>
          </a:prstGeom>
          <a:noFill/>
        </p:spPr>
        <p:txBody>
          <a:bodyPr wrap="square" rtlCol="0">
            <a:spAutoFit/>
          </a:bodyPr>
          <a:lstStyle/>
          <a:p>
            <a:r>
              <a:rPr lang="en-US" sz="5400" b="1" u="sng" dirty="0">
                <a:solidFill>
                  <a:schemeClr val="bg1"/>
                </a:solidFill>
                <a:latin typeface="FC Lamoon" panose="02000000000000000000" pitchFamily="2" charset="0"/>
                <a:cs typeface="FC Lamoon" panose="02000000000000000000" pitchFamily="2" charset="0"/>
              </a:rPr>
              <a:t>4. EXPERIMENT</a:t>
            </a:r>
          </a:p>
        </p:txBody>
      </p:sp>
      <p:pic>
        <p:nvPicPr>
          <p:cNvPr id="8" name="Picture 7">
            <a:extLst>
              <a:ext uri="{FF2B5EF4-FFF2-40B4-BE49-F238E27FC236}">
                <a16:creationId xmlns:a16="http://schemas.microsoft.com/office/drawing/2014/main" id="{FBBCDC96-38DE-1270-A21B-BCA063115447}"/>
              </a:ext>
            </a:extLst>
          </p:cNvPr>
          <p:cNvPicPr>
            <a:picLocks noChangeAspect="1"/>
          </p:cNvPicPr>
          <p:nvPr/>
        </p:nvPicPr>
        <p:blipFill>
          <a:blip r:embed="rId2"/>
          <a:stretch>
            <a:fillRect/>
          </a:stretch>
        </p:blipFill>
        <p:spPr>
          <a:xfrm>
            <a:off x="6934200" y="1077869"/>
            <a:ext cx="4486777" cy="4701456"/>
          </a:xfrm>
          <a:prstGeom prst="rect">
            <a:avLst/>
          </a:prstGeom>
        </p:spPr>
      </p:pic>
      <p:sp>
        <p:nvSpPr>
          <p:cNvPr id="7" name="TextBox 6">
            <a:extLst>
              <a:ext uri="{FF2B5EF4-FFF2-40B4-BE49-F238E27FC236}">
                <a16:creationId xmlns:a16="http://schemas.microsoft.com/office/drawing/2014/main" id="{7D341578-C9AD-4EDE-BEEE-134FD9F81AF3}"/>
              </a:ext>
            </a:extLst>
          </p:cNvPr>
          <p:cNvSpPr txBox="1"/>
          <p:nvPr/>
        </p:nvSpPr>
        <p:spPr>
          <a:xfrm>
            <a:off x="11721606" y="6334780"/>
            <a:ext cx="494754" cy="523220"/>
          </a:xfrm>
          <a:prstGeom prst="rect">
            <a:avLst/>
          </a:prstGeom>
          <a:noFill/>
        </p:spPr>
        <p:txBody>
          <a:bodyPr wrap="square" rtlCol="0">
            <a:spAutoFit/>
          </a:bodyPr>
          <a:lstStyle/>
          <a:p>
            <a:r>
              <a:rPr lang="en-US" sz="2800" dirty="0">
                <a:solidFill>
                  <a:schemeClr val="bg1"/>
                </a:solidFill>
                <a:latin typeface="FC Lamoon" panose="02000000000000000000" pitchFamily="2" charset="0"/>
                <a:cs typeface="FC Lamoon" panose="02000000000000000000" pitchFamily="2" charset="0"/>
              </a:rPr>
              <a:t>19</a:t>
            </a:r>
          </a:p>
        </p:txBody>
      </p:sp>
    </p:spTree>
    <p:extLst>
      <p:ext uri="{BB962C8B-B14F-4D97-AF65-F5344CB8AC3E}">
        <p14:creationId xmlns:p14="http://schemas.microsoft.com/office/powerpoint/2010/main" val="35873117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526CD4-F313-5D37-06FF-2B37DE9249F5}"/>
              </a:ext>
            </a:extLst>
          </p:cNvPr>
          <p:cNvSpPr/>
          <p:nvPr/>
        </p:nvSpPr>
        <p:spPr>
          <a:xfrm>
            <a:off x="1291165" y="1573479"/>
            <a:ext cx="9609667" cy="4470401"/>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FC Lamoon" panose="02000000000000000000" pitchFamily="2" charset="0"/>
              <a:cs typeface="FC Lamoon" panose="02000000000000000000" pitchFamily="2" charset="0"/>
            </a:endParaRPr>
          </a:p>
        </p:txBody>
      </p:sp>
      <p:sp>
        <p:nvSpPr>
          <p:cNvPr id="13" name="Rectangle 12">
            <a:extLst>
              <a:ext uri="{FF2B5EF4-FFF2-40B4-BE49-F238E27FC236}">
                <a16:creationId xmlns:a16="http://schemas.microsoft.com/office/drawing/2014/main" id="{170328E3-D556-210F-BB5D-6B345EC5B23D}"/>
              </a:ext>
            </a:extLst>
          </p:cNvPr>
          <p:cNvSpPr/>
          <p:nvPr/>
        </p:nvSpPr>
        <p:spPr>
          <a:xfrm>
            <a:off x="0" y="0"/>
            <a:ext cx="12192000" cy="149013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FC Lamoon" panose="02000000000000000000" pitchFamily="2" charset="0"/>
              <a:cs typeface="FC Lamoon" panose="02000000000000000000" pitchFamily="2" charset="0"/>
            </a:endParaRPr>
          </a:p>
        </p:txBody>
      </p:sp>
      <p:sp>
        <p:nvSpPr>
          <p:cNvPr id="14" name="Rectangle 13">
            <a:extLst>
              <a:ext uri="{FF2B5EF4-FFF2-40B4-BE49-F238E27FC236}">
                <a16:creationId xmlns:a16="http://schemas.microsoft.com/office/drawing/2014/main" id="{D1618A80-CDCD-7022-76AC-053926AA1B9D}"/>
              </a:ext>
            </a:extLst>
          </p:cNvPr>
          <p:cNvSpPr/>
          <p:nvPr/>
        </p:nvSpPr>
        <p:spPr>
          <a:xfrm>
            <a:off x="10397067" y="1092199"/>
            <a:ext cx="1794933" cy="397934"/>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FC Lamoon" panose="02000000000000000000" pitchFamily="2" charset="0"/>
              <a:cs typeface="FC Lamoon" panose="02000000000000000000" pitchFamily="2" charset="0"/>
            </a:endParaRPr>
          </a:p>
        </p:txBody>
      </p:sp>
      <p:sp>
        <p:nvSpPr>
          <p:cNvPr id="11" name="TextBox 10">
            <a:extLst>
              <a:ext uri="{FF2B5EF4-FFF2-40B4-BE49-F238E27FC236}">
                <a16:creationId xmlns:a16="http://schemas.microsoft.com/office/drawing/2014/main" id="{447E6691-3BFE-59AD-EF56-1ACE102C4521}"/>
              </a:ext>
            </a:extLst>
          </p:cNvPr>
          <p:cNvSpPr txBox="1"/>
          <p:nvPr/>
        </p:nvSpPr>
        <p:spPr>
          <a:xfrm>
            <a:off x="3097422" y="83346"/>
            <a:ext cx="5997155" cy="1323439"/>
          </a:xfrm>
          <a:prstGeom prst="rect">
            <a:avLst/>
          </a:prstGeom>
          <a:noFill/>
        </p:spPr>
        <p:txBody>
          <a:bodyPr wrap="none" rtlCol="0">
            <a:spAutoFit/>
          </a:bodyPr>
          <a:lstStyle/>
          <a:p>
            <a:r>
              <a:rPr lang="en-US" sz="8000" b="1" dirty="0">
                <a:latin typeface="FC Lamoon" panose="02000000000000000000" pitchFamily="2" charset="0"/>
                <a:cs typeface="FC Lamoon" panose="02000000000000000000" pitchFamily="2" charset="0"/>
              </a:rPr>
              <a:t>PID CONTROLLER</a:t>
            </a:r>
          </a:p>
        </p:txBody>
      </p:sp>
      <p:sp>
        <p:nvSpPr>
          <p:cNvPr id="19" name="TextBox 18">
            <a:extLst>
              <a:ext uri="{FF2B5EF4-FFF2-40B4-BE49-F238E27FC236}">
                <a16:creationId xmlns:a16="http://schemas.microsoft.com/office/drawing/2014/main" id="{48CA4139-ACFE-9153-B6EB-FEF6B71A00DB}"/>
              </a:ext>
            </a:extLst>
          </p:cNvPr>
          <p:cNvSpPr txBox="1"/>
          <p:nvPr/>
        </p:nvSpPr>
        <p:spPr>
          <a:xfrm>
            <a:off x="1682327" y="1786850"/>
            <a:ext cx="6282266" cy="400110"/>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Stands for  “Proportional, Integral, Derivative” .</a:t>
            </a:r>
          </a:p>
        </p:txBody>
      </p:sp>
      <p:sp>
        <p:nvSpPr>
          <p:cNvPr id="21" name="TextBox 20">
            <a:extLst>
              <a:ext uri="{FF2B5EF4-FFF2-40B4-BE49-F238E27FC236}">
                <a16:creationId xmlns:a16="http://schemas.microsoft.com/office/drawing/2014/main" id="{11B7A221-38E3-67C4-6582-E80F0EBA1990}"/>
              </a:ext>
            </a:extLst>
          </p:cNvPr>
          <p:cNvSpPr txBox="1"/>
          <p:nvPr/>
        </p:nvSpPr>
        <p:spPr>
          <a:xfrm>
            <a:off x="1682327" y="2256025"/>
            <a:ext cx="3430747" cy="400110"/>
          </a:xfrm>
          <a:prstGeom prst="rect">
            <a:avLst/>
          </a:prstGeom>
          <a:noFill/>
        </p:spPr>
        <p:txBody>
          <a:bodyPr wrap="none" rtlCol="0">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It is closed-loop feedback control .</a:t>
            </a:r>
          </a:p>
        </p:txBody>
      </p:sp>
      <p:sp>
        <p:nvSpPr>
          <p:cNvPr id="5" name="TextBox 4">
            <a:extLst>
              <a:ext uri="{FF2B5EF4-FFF2-40B4-BE49-F238E27FC236}">
                <a16:creationId xmlns:a16="http://schemas.microsoft.com/office/drawing/2014/main" id="{910F8BCD-C808-7182-7DB2-0824B556E028}"/>
              </a:ext>
            </a:extLst>
          </p:cNvPr>
          <p:cNvSpPr txBox="1"/>
          <p:nvPr/>
        </p:nvSpPr>
        <p:spPr>
          <a:xfrm>
            <a:off x="1682327" y="2739481"/>
            <a:ext cx="7681806" cy="707886"/>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instrument used by control engineers to regulate temperature, flow, pressure, speed, and other process variables in industrial control systems.</a:t>
            </a:r>
          </a:p>
        </p:txBody>
      </p:sp>
      <p:pic>
        <p:nvPicPr>
          <p:cNvPr id="3074" name="Picture 2" descr="PID controller implementation using Arduino">
            <a:extLst>
              <a:ext uri="{FF2B5EF4-FFF2-40B4-BE49-F238E27FC236}">
                <a16:creationId xmlns:a16="http://schemas.microsoft.com/office/drawing/2014/main" id="{F6A230E1-3C96-627E-657E-5BB6660242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94055" y="3517094"/>
            <a:ext cx="4603886" cy="206575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6FA76E7-60A8-38A5-B6F6-C0926E789E87}"/>
              </a:ext>
            </a:extLst>
          </p:cNvPr>
          <p:cNvSpPr txBox="1"/>
          <p:nvPr/>
        </p:nvSpPr>
        <p:spPr>
          <a:xfrm>
            <a:off x="3691467" y="5583790"/>
            <a:ext cx="6282266" cy="307777"/>
          </a:xfrm>
          <a:prstGeom prst="rect">
            <a:avLst/>
          </a:prstGeom>
          <a:noFill/>
        </p:spPr>
        <p:txBody>
          <a:bodyPr wrap="square">
            <a:spAutoFit/>
          </a:bodyPr>
          <a:lstStyle/>
          <a:p>
            <a:r>
              <a:rPr lang="en-US" sz="1400" dirty="0">
                <a:solidFill>
                  <a:schemeClr val="bg1"/>
                </a:solidFill>
                <a:latin typeface="FC Lamoon" panose="02000000000000000000" pitchFamily="2" charset="0"/>
                <a:cs typeface="FC Lamoon" panose="02000000000000000000" pitchFamily="2" charset="0"/>
              </a:rPr>
              <a:t>https://microcontrollerslab.com/pid-controller-implementation-using-arduino/</a:t>
            </a:r>
          </a:p>
        </p:txBody>
      </p:sp>
      <p:sp>
        <p:nvSpPr>
          <p:cNvPr id="2" name="TextBox 1">
            <a:extLst>
              <a:ext uri="{FF2B5EF4-FFF2-40B4-BE49-F238E27FC236}">
                <a16:creationId xmlns:a16="http://schemas.microsoft.com/office/drawing/2014/main" id="{0B7AE872-9119-37A0-474F-ED39D45634E3}"/>
              </a:ext>
            </a:extLst>
          </p:cNvPr>
          <p:cNvSpPr txBox="1"/>
          <p:nvPr/>
        </p:nvSpPr>
        <p:spPr>
          <a:xfrm>
            <a:off x="11650132" y="6334780"/>
            <a:ext cx="5662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20</a:t>
            </a:r>
          </a:p>
        </p:txBody>
      </p:sp>
    </p:spTree>
    <p:extLst>
      <p:ext uri="{BB962C8B-B14F-4D97-AF65-F5344CB8AC3E}">
        <p14:creationId xmlns:p14="http://schemas.microsoft.com/office/powerpoint/2010/main" val="35466280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526CD4-F313-5D37-06FF-2B37DE9249F5}"/>
              </a:ext>
            </a:extLst>
          </p:cNvPr>
          <p:cNvSpPr/>
          <p:nvPr/>
        </p:nvSpPr>
        <p:spPr>
          <a:xfrm>
            <a:off x="1007533" y="1557866"/>
            <a:ext cx="9609667" cy="4470401"/>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FC Lamoon" panose="02000000000000000000" pitchFamily="2" charset="0"/>
              <a:cs typeface="FC Lamoon" panose="02000000000000000000" pitchFamily="2" charset="0"/>
            </a:endParaRPr>
          </a:p>
        </p:txBody>
      </p:sp>
      <p:sp>
        <p:nvSpPr>
          <p:cNvPr id="13" name="Rectangle 12">
            <a:extLst>
              <a:ext uri="{FF2B5EF4-FFF2-40B4-BE49-F238E27FC236}">
                <a16:creationId xmlns:a16="http://schemas.microsoft.com/office/drawing/2014/main" id="{170328E3-D556-210F-BB5D-6B345EC5B23D}"/>
              </a:ext>
            </a:extLst>
          </p:cNvPr>
          <p:cNvSpPr/>
          <p:nvPr/>
        </p:nvSpPr>
        <p:spPr>
          <a:xfrm>
            <a:off x="0" y="0"/>
            <a:ext cx="12192000" cy="149013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FC Lamoon" panose="02000000000000000000" pitchFamily="2" charset="0"/>
              <a:cs typeface="FC Lamoon" panose="02000000000000000000" pitchFamily="2" charset="0"/>
            </a:endParaRPr>
          </a:p>
        </p:txBody>
      </p:sp>
      <p:sp>
        <p:nvSpPr>
          <p:cNvPr id="14" name="Rectangle 13">
            <a:extLst>
              <a:ext uri="{FF2B5EF4-FFF2-40B4-BE49-F238E27FC236}">
                <a16:creationId xmlns:a16="http://schemas.microsoft.com/office/drawing/2014/main" id="{D1618A80-CDCD-7022-76AC-053926AA1B9D}"/>
              </a:ext>
            </a:extLst>
          </p:cNvPr>
          <p:cNvSpPr/>
          <p:nvPr/>
        </p:nvSpPr>
        <p:spPr>
          <a:xfrm>
            <a:off x="10397067" y="1092199"/>
            <a:ext cx="1794933" cy="397934"/>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FC Lamoon" panose="02000000000000000000" pitchFamily="2" charset="0"/>
              <a:cs typeface="FC Lamoon" panose="02000000000000000000" pitchFamily="2" charset="0"/>
            </a:endParaRPr>
          </a:p>
        </p:txBody>
      </p:sp>
      <p:sp>
        <p:nvSpPr>
          <p:cNvPr id="11" name="TextBox 10">
            <a:extLst>
              <a:ext uri="{FF2B5EF4-FFF2-40B4-BE49-F238E27FC236}">
                <a16:creationId xmlns:a16="http://schemas.microsoft.com/office/drawing/2014/main" id="{447E6691-3BFE-59AD-EF56-1ACE102C4521}"/>
              </a:ext>
            </a:extLst>
          </p:cNvPr>
          <p:cNvSpPr txBox="1"/>
          <p:nvPr/>
        </p:nvSpPr>
        <p:spPr>
          <a:xfrm>
            <a:off x="3097422" y="83346"/>
            <a:ext cx="5997155" cy="1323439"/>
          </a:xfrm>
          <a:prstGeom prst="rect">
            <a:avLst/>
          </a:prstGeom>
          <a:noFill/>
        </p:spPr>
        <p:txBody>
          <a:bodyPr wrap="none" rtlCol="0">
            <a:spAutoFit/>
          </a:bodyPr>
          <a:lstStyle/>
          <a:p>
            <a:r>
              <a:rPr lang="en-US" sz="8000" b="1" dirty="0">
                <a:latin typeface="FC Lamoon" panose="02000000000000000000" pitchFamily="2" charset="0"/>
                <a:cs typeface="FC Lamoon" panose="02000000000000000000" pitchFamily="2" charset="0"/>
              </a:rPr>
              <a:t>PID CONTROLLER</a:t>
            </a:r>
          </a:p>
        </p:txBody>
      </p:sp>
      <p:sp>
        <p:nvSpPr>
          <p:cNvPr id="5" name="TextBox 4">
            <a:extLst>
              <a:ext uri="{FF2B5EF4-FFF2-40B4-BE49-F238E27FC236}">
                <a16:creationId xmlns:a16="http://schemas.microsoft.com/office/drawing/2014/main" id="{B2BA16C3-02A4-F104-3243-A2E640FCA369}"/>
              </a:ext>
            </a:extLst>
          </p:cNvPr>
          <p:cNvSpPr txBox="1"/>
          <p:nvPr/>
        </p:nvSpPr>
        <p:spPr>
          <a:xfrm>
            <a:off x="1170143" y="2213000"/>
            <a:ext cx="6282266" cy="369332"/>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latin typeface="FC Lamoon" panose="02000000000000000000" pitchFamily="2" charset="0"/>
                <a:cs typeface="FC Lamoon" panose="02000000000000000000" pitchFamily="2" charset="0"/>
              </a:rPr>
              <a:t>tuning -&gt; correcting a target proportional to the difference</a:t>
            </a:r>
          </a:p>
        </p:txBody>
      </p:sp>
      <p:sp>
        <p:nvSpPr>
          <p:cNvPr id="9" name="TextBox 8">
            <a:extLst>
              <a:ext uri="{FF2B5EF4-FFF2-40B4-BE49-F238E27FC236}">
                <a16:creationId xmlns:a16="http://schemas.microsoft.com/office/drawing/2014/main" id="{DA949F79-340B-4360-045A-3E99EC9736B2}"/>
              </a:ext>
            </a:extLst>
          </p:cNvPr>
          <p:cNvSpPr txBox="1"/>
          <p:nvPr/>
        </p:nvSpPr>
        <p:spPr>
          <a:xfrm>
            <a:off x="1182652" y="3355830"/>
            <a:ext cx="8209545" cy="369332"/>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latin typeface="FC Lamoon" panose="02000000000000000000" pitchFamily="2" charset="0"/>
                <a:cs typeface="FC Lamoon" panose="02000000000000000000" pitchFamily="2" charset="0"/>
              </a:rPr>
              <a:t>tuning  -&gt; cumulating the error result from the “P” action to increase the correction factor</a:t>
            </a:r>
          </a:p>
        </p:txBody>
      </p:sp>
      <p:sp>
        <p:nvSpPr>
          <p:cNvPr id="17" name="TextBox 16">
            <a:extLst>
              <a:ext uri="{FF2B5EF4-FFF2-40B4-BE49-F238E27FC236}">
                <a16:creationId xmlns:a16="http://schemas.microsoft.com/office/drawing/2014/main" id="{025D1B94-F072-3F16-4D49-9A5174857160}"/>
              </a:ext>
            </a:extLst>
          </p:cNvPr>
          <p:cNvSpPr txBox="1"/>
          <p:nvPr/>
        </p:nvSpPr>
        <p:spPr>
          <a:xfrm>
            <a:off x="1182653" y="4708043"/>
            <a:ext cx="9609667" cy="369332"/>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latin typeface="FC Lamoon" panose="02000000000000000000" pitchFamily="2" charset="0"/>
                <a:cs typeface="FC Lamoon" panose="02000000000000000000" pitchFamily="2" charset="0"/>
              </a:rPr>
              <a:t>tuning -&gt; minimize overshoot by slowing the correction factor</a:t>
            </a:r>
          </a:p>
        </p:txBody>
      </p:sp>
      <p:sp>
        <p:nvSpPr>
          <p:cNvPr id="6" name="TextBox 5">
            <a:extLst>
              <a:ext uri="{FF2B5EF4-FFF2-40B4-BE49-F238E27FC236}">
                <a16:creationId xmlns:a16="http://schemas.microsoft.com/office/drawing/2014/main" id="{37F9D899-B8C0-2D32-2602-FABD87FF91C9}"/>
              </a:ext>
            </a:extLst>
          </p:cNvPr>
          <p:cNvSpPr txBox="1"/>
          <p:nvPr/>
        </p:nvSpPr>
        <p:spPr>
          <a:xfrm>
            <a:off x="1170143" y="2571381"/>
            <a:ext cx="7335518" cy="369332"/>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latin typeface="FC Lamoon" panose="02000000000000000000" pitchFamily="2" charset="0"/>
                <a:cs typeface="FC Lamoon" panose="02000000000000000000" pitchFamily="2" charset="0"/>
              </a:rPr>
              <a:t>based on the current error ( setpoint - measured output of the system )</a:t>
            </a:r>
          </a:p>
        </p:txBody>
      </p:sp>
      <p:sp>
        <p:nvSpPr>
          <p:cNvPr id="8" name="TextBox 7">
            <a:extLst>
              <a:ext uri="{FF2B5EF4-FFF2-40B4-BE49-F238E27FC236}">
                <a16:creationId xmlns:a16="http://schemas.microsoft.com/office/drawing/2014/main" id="{8449F99B-F6FF-3EC3-C237-0195860754D4}"/>
              </a:ext>
            </a:extLst>
          </p:cNvPr>
          <p:cNvSpPr txBox="1"/>
          <p:nvPr/>
        </p:nvSpPr>
        <p:spPr>
          <a:xfrm>
            <a:off x="1182653" y="3768986"/>
            <a:ext cx="8209545" cy="369332"/>
          </a:xfrm>
          <a:prstGeom prst="rect">
            <a:avLst/>
          </a:prstGeom>
          <a:noFill/>
        </p:spPr>
        <p:txBody>
          <a:bodyPr wrap="square">
            <a:spAutoFit/>
          </a:bodyPr>
          <a:lstStyle/>
          <a:p>
            <a:pPr marL="285750" indent="-285750">
              <a:buFont typeface="Arial" panose="020B0604020202020204" pitchFamily="34" charset="0"/>
              <a:buChar char="•"/>
            </a:pPr>
            <a:r>
              <a:rPr lang="en-US" b="0" i="0" u="sng" dirty="0">
                <a:solidFill>
                  <a:schemeClr val="bg1"/>
                </a:solidFill>
                <a:effectLst/>
                <a:latin typeface="FC Lamoon" panose="02000000000000000000" pitchFamily="2" charset="0"/>
                <a:cs typeface="FC Lamoon" panose="02000000000000000000" pitchFamily="2" charset="0"/>
              </a:rPr>
              <a:t>Increase</a:t>
            </a:r>
            <a:r>
              <a:rPr lang="en-US" b="0" i="0" dirty="0">
                <a:solidFill>
                  <a:schemeClr val="bg1"/>
                </a:solidFill>
                <a:effectLst/>
                <a:latin typeface="FC Lamoon" panose="02000000000000000000" pitchFamily="2" charset="0"/>
                <a:cs typeface="FC Lamoon" panose="02000000000000000000" pitchFamily="2" charset="0"/>
              </a:rPr>
              <a:t> -&gt; increases the </a:t>
            </a:r>
            <a:r>
              <a:rPr lang="en-US" b="0" i="0" u="sng" dirty="0">
                <a:solidFill>
                  <a:schemeClr val="bg1"/>
                </a:solidFill>
                <a:effectLst/>
                <a:latin typeface="FC Lamoon" panose="02000000000000000000" pitchFamily="2" charset="0"/>
                <a:cs typeface="FC Lamoon" panose="02000000000000000000" pitchFamily="2" charset="0"/>
              </a:rPr>
              <a:t>contribution of the accumulated error</a:t>
            </a:r>
            <a:r>
              <a:rPr lang="en-US" b="0" i="0" dirty="0">
                <a:solidFill>
                  <a:schemeClr val="bg1"/>
                </a:solidFill>
                <a:effectLst/>
                <a:latin typeface="FC Lamoon" panose="02000000000000000000" pitchFamily="2" charset="0"/>
                <a:cs typeface="FC Lamoon" panose="02000000000000000000" pitchFamily="2" charset="0"/>
              </a:rPr>
              <a:t> over time to the control signal</a:t>
            </a:r>
            <a:endParaRPr lang="en-US" dirty="0">
              <a:solidFill>
                <a:schemeClr val="bg1"/>
              </a:solidFill>
              <a:latin typeface="FC Lamoon" panose="02000000000000000000" pitchFamily="2" charset="0"/>
              <a:cs typeface="FC Lamoon" panose="02000000000000000000" pitchFamily="2" charset="0"/>
            </a:endParaRPr>
          </a:p>
        </p:txBody>
      </p:sp>
      <p:sp>
        <p:nvSpPr>
          <p:cNvPr id="18" name="TextBox 17">
            <a:extLst>
              <a:ext uri="{FF2B5EF4-FFF2-40B4-BE49-F238E27FC236}">
                <a16:creationId xmlns:a16="http://schemas.microsoft.com/office/drawing/2014/main" id="{3D507BD9-785C-3CD6-1B82-41CA482E1266}"/>
              </a:ext>
            </a:extLst>
          </p:cNvPr>
          <p:cNvSpPr txBox="1"/>
          <p:nvPr/>
        </p:nvSpPr>
        <p:spPr>
          <a:xfrm>
            <a:off x="1182652" y="5074425"/>
            <a:ext cx="9011448" cy="369332"/>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latin typeface="FC Lamoon" panose="02000000000000000000" pitchFamily="2" charset="0"/>
                <a:cs typeface="FC Lamoon" panose="02000000000000000000" pitchFamily="2" charset="0"/>
              </a:rPr>
              <a:t>reduce the rate of change of the error</a:t>
            </a:r>
          </a:p>
        </p:txBody>
      </p:sp>
      <p:sp>
        <p:nvSpPr>
          <p:cNvPr id="19" name="TextBox 18">
            <a:extLst>
              <a:ext uri="{FF2B5EF4-FFF2-40B4-BE49-F238E27FC236}">
                <a16:creationId xmlns:a16="http://schemas.microsoft.com/office/drawing/2014/main" id="{EE905B28-E198-D5B3-A436-FEE702B61FFB}"/>
              </a:ext>
            </a:extLst>
          </p:cNvPr>
          <p:cNvSpPr txBox="1"/>
          <p:nvPr/>
        </p:nvSpPr>
        <p:spPr>
          <a:xfrm>
            <a:off x="1170143" y="1794791"/>
            <a:ext cx="2117887" cy="523220"/>
          </a:xfrm>
          <a:prstGeom prst="rect">
            <a:avLst/>
          </a:prstGeom>
          <a:noFill/>
        </p:spPr>
        <p:txBody>
          <a:bodyPr wrap="none" rtlCol="0">
            <a:spAutoFit/>
          </a:bodyPr>
          <a:lstStyle/>
          <a:p>
            <a:r>
              <a:rPr lang="en-US" sz="2800" b="1" u="sng" dirty="0">
                <a:solidFill>
                  <a:schemeClr val="bg1"/>
                </a:solidFill>
                <a:latin typeface="FC Lamoon" panose="02000000000000000000" pitchFamily="2" charset="0"/>
                <a:cs typeface="FC Lamoon" panose="02000000000000000000" pitchFamily="2" charset="0"/>
              </a:rPr>
              <a:t>P : Proportional</a:t>
            </a:r>
          </a:p>
        </p:txBody>
      </p:sp>
      <p:sp>
        <p:nvSpPr>
          <p:cNvPr id="20" name="TextBox 19">
            <a:extLst>
              <a:ext uri="{FF2B5EF4-FFF2-40B4-BE49-F238E27FC236}">
                <a16:creationId xmlns:a16="http://schemas.microsoft.com/office/drawing/2014/main" id="{C5FDA6FD-B2A0-3854-B243-5D2AD1EAC10F}"/>
              </a:ext>
            </a:extLst>
          </p:cNvPr>
          <p:cNvSpPr txBox="1"/>
          <p:nvPr/>
        </p:nvSpPr>
        <p:spPr>
          <a:xfrm>
            <a:off x="1157631" y="2807840"/>
            <a:ext cx="1471878" cy="523220"/>
          </a:xfrm>
          <a:prstGeom prst="rect">
            <a:avLst/>
          </a:prstGeom>
          <a:noFill/>
        </p:spPr>
        <p:txBody>
          <a:bodyPr wrap="none" rtlCol="0">
            <a:spAutoFit/>
          </a:bodyPr>
          <a:lstStyle/>
          <a:p>
            <a:r>
              <a:rPr lang="en-US" sz="2800" b="1" u="sng" dirty="0">
                <a:solidFill>
                  <a:schemeClr val="bg1"/>
                </a:solidFill>
                <a:latin typeface="FC Lamoon" panose="02000000000000000000" pitchFamily="2" charset="0"/>
                <a:cs typeface="FC Lamoon" panose="02000000000000000000" pitchFamily="2" charset="0"/>
              </a:rPr>
              <a:t>I : Integral</a:t>
            </a:r>
          </a:p>
        </p:txBody>
      </p:sp>
      <p:sp>
        <p:nvSpPr>
          <p:cNvPr id="22" name="TextBox 21">
            <a:extLst>
              <a:ext uri="{FF2B5EF4-FFF2-40B4-BE49-F238E27FC236}">
                <a16:creationId xmlns:a16="http://schemas.microsoft.com/office/drawing/2014/main" id="{6BDD4718-64DF-BC74-2CD1-A4D32C1777A0}"/>
              </a:ext>
            </a:extLst>
          </p:cNvPr>
          <p:cNvSpPr txBox="1"/>
          <p:nvPr/>
        </p:nvSpPr>
        <p:spPr>
          <a:xfrm>
            <a:off x="1157631" y="4167442"/>
            <a:ext cx="1858201" cy="523220"/>
          </a:xfrm>
          <a:prstGeom prst="rect">
            <a:avLst/>
          </a:prstGeom>
          <a:noFill/>
        </p:spPr>
        <p:txBody>
          <a:bodyPr wrap="none" rtlCol="0">
            <a:spAutoFit/>
          </a:bodyPr>
          <a:lstStyle/>
          <a:p>
            <a:r>
              <a:rPr lang="en-US" sz="2800" b="1" u="sng" dirty="0">
                <a:solidFill>
                  <a:schemeClr val="bg1"/>
                </a:solidFill>
                <a:latin typeface="FC Lamoon" panose="02000000000000000000" pitchFamily="2" charset="0"/>
                <a:cs typeface="FC Lamoon" panose="02000000000000000000" pitchFamily="2" charset="0"/>
              </a:rPr>
              <a:t>D : Derivative</a:t>
            </a:r>
          </a:p>
        </p:txBody>
      </p:sp>
      <p:sp>
        <p:nvSpPr>
          <p:cNvPr id="3" name="TextBox 2">
            <a:extLst>
              <a:ext uri="{FF2B5EF4-FFF2-40B4-BE49-F238E27FC236}">
                <a16:creationId xmlns:a16="http://schemas.microsoft.com/office/drawing/2014/main" id="{57E0F397-32EF-81F5-CE59-78E94BE9F38F}"/>
              </a:ext>
            </a:extLst>
          </p:cNvPr>
          <p:cNvSpPr txBox="1"/>
          <p:nvPr/>
        </p:nvSpPr>
        <p:spPr>
          <a:xfrm>
            <a:off x="1157631" y="5440806"/>
            <a:ext cx="6282266" cy="369332"/>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latin typeface="FC Lamoon" panose="02000000000000000000" pitchFamily="2" charset="0"/>
                <a:cs typeface="FC Lamoon" panose="02000000000000000000" pitchFamily="2" charset="0"/>
              </a:rPr>
              <a:t>helps improve the stability and responsiveness of the control loop</a:t>
            </a:r>
            <a:endParaRPr lang="en-US" dirty="0"/>
          </a:p>
        </p:txBody>
      </p:sp>
      <p:sp>
        <p:nvSpPr>
          <p:cNvPr id="2" name="TextBox 1">
            <a:extLst>
              <a:ext uri="{FF2B5EF4-FFF2-40B4-BE49-F238E27FC236}">
                <a16:creationId xmlns:a16="http://schemas.microsoft.com/office/drawing/2014/main" id="{415A2B5B-B504-22A9-459A-3465B64ADA79}"/>
              </a:ext>
            </a:extLst>
          </p:cNvPr>
          <p:cNvSpPr txBox="1"/>
          <p:nvPr/>
        </p:nvSpPr>
        <p:spPr>
          <a:xfrm>
            <a:off x="11760200" y="6334780"/>
            <a:ext cx="456160"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21</a:t>
            </a:r>
          </a:p>
        </p:txBody>
      </p:sp>
    </p:spTree>
    <p:extLst>
      <p:ext uri="{BB962C8B-B14F-4D97-AF65-F5344CB8AC3E}">
        <p14:creationId xmlns:p14="http://schemas.microsoft.com/office/powerpoint/2010/main" val="33553426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526CD4-F313-5D37-06FF-2B37DE9249F5}"/>
              </a:ext>
            </a:extLst>
          </p:cNvPr>
          <p:cNvSpPr/>
          <p:nvPr/>
        </p:nvSpPr>
        <p:spPr>
          <a:xfrm>
            <a:off x="1291165" y="1490131"/>
            <a:ext cx="9609667" cy="4470401"/>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0328E3-D556-210F-BB5D-6B345EC5B23D}"/>
              </a:ext>
            </a:extLst>
          </p:cNvPr>
          <p:cNvSpPr/>
          <p:nvPr/>
        </p:nvSpPr>
        <p:spPr>
          <a:xfrm>
            <a:off x="0" y="0"/>
            <a:ext cx="12192000" cy="149013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1618A80-CDCD-7022-76AC-053926AA1B9D}"/>
              </a:ext>
            </a:extLst>
          </p:cNvPr>
          <p:cNvSpPr/>
          <p:nvPr/>
        </p:nvSpPr>
        <p:spPr>
          <a:xfrm>
            <a:off x="10397067" y="1092199"/>
            <a:ext cx="1794933" cy="397934"/>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47E6691-3BFE-59AD-EF56-1ACE102C4521}"/>
              </a:ext>
            </a:extLst>
          </p:cNvPr>
          <p:cNvSpPr txBox="1"/>
          <p:nvPr/>
        </p:nvSpPr>
        <p:spPr>
          <a:xfrm>
            <a:off x="3097422" y="83346"/>
            <a:ext cx="5997155" cy="1323439"/>
          </a:xfrm>
          <a:prstGeom prst="rect">
            <a:avLst/>
          </a:prstGeom>
          <a:noFill/>
        </p:spPr>
        <p:txBody>
          <a:bodyPr wrap="none" rtlCol="0">
            <a:spAutoFit/>
          </a:bodyPr>
          <a:lstStyle/>
          <a:p>
            <a:r>
              <a:rPr lang="en-US" sz="8000" b="1" dirty="0">
                <a:latin typeface="FC Lamoon" panose="02000000000000000000" pitchFamily="2" charset="0"/>
                <a:cs typeface="FC Lamoon" panose="02000000000000000000" pitchFamily="2" charset="0"/>
              </a:rPr>
              <a:t>PID CONTROLLER</a:t>
            </a:r>
          </a:p>
        </p:txBody>
      </p:sp>
      <p:sp>
        <p:nvSpPr>
          <p:cNvPr id="21" name="TextBox 20">
            <a:extLst>
              <a:ext uri="{FF2B5EF4-FFF2-40B4-BE49-F238E27FC236}">
                <a16:creationId xmlns:a16="http://schemas.microsoft.com/office/drawing/2014/main" id="{D97AD034-C2A7-CB42-A3AB-AB4758C1B767}"/>
              </a:ext>
            </a:extLst>
          </p:cNvPr>
          <p:cNvSpPr txBox="1"/>
          <p:nvPr/>
        </p:nvSpPr>
        <p:spPr>
          <a:xfrm>
            <a:off x="1791002" y="1488810"/>
            <a:ext cx="6282266" cy="707886"/>
          </a:xfrm>
          <a:prstGeom prst="rect">
            <a:avLst/>
          </a:prstGeom>
          <a:noFill/>
        </p:spPr>
        <p:txBody>
          <a:bodyPr wrap="square">
            <a:spAutoFit/>
          </a:bodyPr>
          <a:lstStyle/>
          <a:p>
            <a:r>
              <a:rPr lang="en-US" sz="4000" b="1" u="sng" dirty="0">
                <a:solidFill>
                  <a:schemeClr val="bg1"/>
                </a:solidFill>
                <a:latin typeface="FC Lamoon" panose="02000000000000000000" pitchFamily="2" charset="0"/>
                <a:cs typeface="FC Lamoon" panose="02000000000000000000" pitchFamily="2" charset="0"/>
              </a:rPr>
              <a:t>P Controller</a:t>
            </a:r>
          </a:p>
        </p:txBody>
      </p:sp>
      <p:sp>
        <p:nvSpPr>
          <p:cNvPr id="2" name="TextBox 1">
            <a:extLst>
              <a:ext uri="{FF2B5EF4-FFF2-40B4-BE49-F238E27FC236}">
                <a16:creationId xmlns:a16="http://schemas.microsoft.com/office/drawing/2014/main" id="{64296702-CB33-C36B-84CE-D21916ECE6F8}"/>
              </a:ext>
            </a:extLst>
          </p:cNvPr>
          <p:cNvSpPr txBox="1"/>
          <p:nvPr/>
        </p:nvSpPr>
        <p:spPr>
          <a:xfrm>
            <a:off x="1791002" y="2111235"/>
            <a:ext cx="3894015" cy="400110"/>
          </a:xfrm>
          <a:prstGeom prst="rect">
            <a:avLst/>
          </a:prstGeom>
          <a:noFill/>
        </p:spPr>
        <p:txBody>
          <a:bodyPr wrap="none" rtlCol="0">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Use only error term to affect the output</a:t>
            </a:r>
          </a:p>
        </p:txBody>
      </p:sp>
      <p:sp>
        <p:nvSpPr>
          <p:cNvPr id="6" name="TextBox 5">
            <a:extLst>
              <a:ext uri="{FF2B5EF4-FFF2-40B4-BE49-F238E27FC236}">
                <a16:creationId xmlns:a16="http://schemas.microsoft.com/office/drawing/2014/main" id="{1A115DD6-6F97-B1D3-5C5F-1E0B017B3736}"/>
              </a:ext>
            </a:extLst>
          </p:cNvPr>
          <p:cNvSpPr txBox="1"/>
          <p:nvPr/>
        </p:nvSpPr>
        <p:spPr>
          <a:xfrm>
            <a:off x="1791002" y="2511345"/>
            <a:ext cx="6294664" cy="400110"/>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simply multiply e(t) * </a:t>
            </a:r>
            <a:r>
              <a:rPr lang="en-US" sz="2000" dirty="0" err="1">
                <a:solidFill>
                  <a:schemeClr val="bg1"/>
                </a:solidFill>
                <a:latin typeface="FC Lamoon" panose="02000000000000000000" pitchFamily="2" charset="0"/>
                <a:cs typeface="FC Lamoon" panose="02000000000000000000" pitchFamily="2" charset="0"/>
              </a:rPr>
              <a:t>Kp</a:t>
            </a:r>
            <a:endParaRPr lang="en-US" sz="2000" dirty="0">
              <a:solidFill>
                <a:schemeClr val="bg1"/>
              </a:solidFill>
              <a:latin typeface="FC Lamoon" panose="02000000000000000000" pitchFamily="2" charset="0"/>
              <a:cs typeface="FC Lamoon" panose="02000000000000000000" pitchFamily="2" charset="0"/>
            </a:endParaRPr>
          </a:p>
        </p:txBody>
      </p:sp>
      <p:sp>
        <p:nvSpPr>
          <p:cNvPr id="7" name="TextBox 6">
            <a:extLst>
              <a:ext uri="{FF2B5EF4-FFF2-40B4-BE49-F238E27FC236}">
                <a16:creationId xmlns:a16="http://schemas.microsoft.com/office/drawing/2014/main" id="{215E6727-5EB2-FF08-A1A8-46B517775AC8}"/>
              </a:ext>
            </a:extLst>
          </p:cNvPr>
          <p:cNvSpPr txBox="1"/>
          <p:nvPr/>
        </p:nvSpPr>
        <p:spPr>
          <a:xfrm>
            <a:off x="1791002" y="2895595"/>
            <a:ext cx="6282266" cy="707886"/>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provides a linear relationship between the error of a system and the controller output of the system</a:t>
            </a:r>
          </a:p>
        </p:txBody>
      </p:sp>
      <p:sp>
        <p:nvSpPr>
          <p:cNvPr id="8" name="TextBox 7">
            <a:extLst>
              <a:ext uri="{FF2B5EF4-FFF2-40B4-BE49-F238E27FC236}">
                <a16:creationId xmlns:a16="http://schemas.microsoft.com/office/drawing/2014/main" id="{CE273A43-93AC-B480-471A-06FACB6792EE}"/>
              </a:ext>
            </a:extLst>
          </p:cNvPr>
          <p:cNvSpPr txBox="1"/>
          <p:nvPr/>
        </p:nvSpPr>
        <p:spPr>
          <a:xfrm>
            <a:off x="1791002" y="3592603"/>
            <a:ext cx="6282266" cy="707886"/>
          </a:xfrm>
          <a:prstGeom prst="rect">
            <a:avLst/>
          </a:prstGeom>
          <a:noFill/>
        </p:spPr>
        <p:txBody>
          <a:bodyPr wrap="square">
            <a:spAutoFit/>
          </a:bodyPr>
          <a:lstStyle/>
          <a:p>
            <a:r>
              <a:rPr lang="en-US" sz="4000" b="1" u="sng" dirty="0">
                <a:solidFill>
                  <a:schemeClr val="bg1"/>
                </a:solidFill>
                <a:latin typeface="FC Lamoon" panose="02000000000000000000" pitchFamily="2" charset="0"/>
                <a:cs typeface="FC Lamoon" panose="02000000000000000000" pitchFamily="2" charset="0"/>
              </a:rPr>
              <a:t>I Controller</a:t>
            </a:r>
          </a:p>
        </p:txBody>
      </p:sp>
      <p:sp>
        <p:nvSpPr>
          <p:cNvPr id="16" name="TextBox 15">
            <a:extLst>
              <a:ext uri="{FF2B5EF4-FFF2-40B4-BE49-F238E27FC236}">
                <a16:creationId xmlns:a16="http://schemas.microsoft.com/office/drawing/2014/main" id="{D421F6D2-8AFB-4BFE-5447-EA1D303273A4}"/>
              </a:ext>
            </a:extLst>
          </p:cNvPr>
          <p:cNvSpPr txBox="1"/>
          <p:nvPr/>
        </p:nvSpPr>
        <p:spPr>
          <a:xfrm>
            <a:off x="1803400" y="4303246"/>
            <a:ext cx="6282266" cy="369332"/>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latin typeface="FC Lamoon" panose="02000000000000000000" pitchFamily="2" charset="0"/>
                <a:cs typeface="FC Lamoon" panose="02000000000000000000" pitchFamily="2" charset="0"/>
              </a:rPr>
              <a:t>responding to accumulated past error</a:t>
            </a:r>
          </a:p>
        </p:txBody>
      </p:sp>
      <p:sp>
        <p:nvSpPr>
          <p:cNvPr id="23" name="TextBox 22">
            <a:extLst>
              <a:ext uri="{FF2B5EF4-FFF2-40B4-BE49-F238E27FC236}">
                <a16:creationId xmlns:a16="http://schemas.microsoft.com/office/drawing/2014/main" id="{DD03A055-936A-81F5-A96E-BA7F038B5C6E}"/>
              </a:ext>
            </a:extLst>
          </p:cNvPr>
          <p:cNvSpPr txBox="1"/>
          <p:nvPr/>
        </p:nvSpPr>
        <p:spPr>
          <a:xfrm>
            <a:off x="1803400" y="4745872"/>
            <a:ext cx="6282266" cy="369332"/>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latin typeface="FC Lamoon" panose="02000000000000000000" pitchFamily="2" charset="0"/>
                <a:cs typeface="FC Lamoon" panose="02000000000000000000" pitchFamily="2" charset="0"/>
              </a:rPr>
              <a:t>much slower in their response time than P-only controllers</a:t>
            </a:r>
          </a:p>
        </p:txBody>
      </p:sp>
      <p:sp>
        <p:nvSpPr>
          <p:cNvPr id="27" name="TextBox 26">
            <a:extLst>
              <a:ext uri="{FF2B5EF4-FFF2-40B4-BE49-F238E27FC236}">
                <a16:creationId xmlns:a16="http://schemas.microsoft.com/office/drawing/2014/main" id="{3CB3F5B5-4A81-E390-F3BA-E62CD78513F8}"/>
              </a:ext>
            </a:extLst>
          </p:cNvPr>
          <p:cNvSpPr txBox="1"/>
          <p:nvPr/>
        </p:nvSpPr>
        <p:spPr>
          <a:xfrm>
            <a:off x="1803400" y="5142947"/>
            <a:ext cx="7458529" cy="646331"/>
          </a:xfrm>
          <a:prstGeom prst="rect">
            <a:avLst/>
          </a:prstGeom>
          <a:noFill/>
        </p:spPr>
        <p:txBody>
          <a:bodyPr wrap="square">
            <a:spAutoFit/>
          </a:bodyPr>
          <a:lstStyle/>
          <a:p>
            <a:pPr marL="342900" indent="-342900">
              <a:buFont typeface="Arial" panose="020B0604020202020204" pitchFamily="34" charset="0"/>
              <a:buChar char="•"/>
            </a:pPr>
            <a:r>
              <a:rPr lang="en-US" dirty="0">
                <a:solidFill>
                  <a:schemeClr val="bg1"/>
                </a:solidFill>
                <a:latin typeface="FC Lamoon" panose="02000000000000000000" pitchFamily="2" charset="0"/>
                <a:cs typeface="FC Lamoon" panose="02000000000000000000" pitchFamily="2" charset="0"/>
              </a:rPr>
              <a:t>used when measured variables need to remain within a very narrow range and require fine-tuning control</a:t>
            </a:r>
          </a:p>
        </p:txBody>
      </p:sp>
      <p:sp>
        <p:nvSpPr>
          <p:cNvPr id="28" name="TextBox 27">
            <a:extLst>
              <a:ext uri="{FF2B5EF4-FFF2-40B4-BE49-F238E27FC236}">
                <a16:creationId xmlns:a16="http://schemas.microsoft.com/office/drawing/2014/main" id="{1DC42CBA-9D4A-D21B-4FEC-BBD796B2DC9A}"/>
              </a:ext>
            </a:extLst>
          </p:cNvPr>
          <p:cNvSpPr txBox="1"/>
          <p:nvPr/>
        </p:nvSpPr>
        <p:spPr>
          <a:xfrm>
            <a:off x="11743267" y="6334780"/>
            <a:ext cx="473093"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22</a:t>
            </a:r>
          </a:p>
        </p:txBody>
      </p:sp>
    </p:spTree>
    <p:extLst>
      <p:ext uri="{BB962C8B-B14F-4D97-AF65-F5344CB8AC3E}">
        <p14:creationId xmlns:p14="http://schemas.microsoft.com/office/powerpoint/2010/main" val="34661934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526CD4-F313-5D37-06FF-2B37DE9249F5}"/>
              </a:ext>
            </a:extLst>
          </p:cNvPr>
          <p:cNvSpPr/>
          <p:nvPr/>
        </p:nvSpPr>
        <p:spPr>
          <a:xfrm>
            <a:off x="1291165" y="1490131"/>
            <a:ext cx="9609667" cy="4470401"/>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0328E3-D556-210F-BB5D-6B345EC5B23D}"/>
              </a:ext>
            </a:extLst>
          </p:cNvPr>
          <p:cNvSpPr/>
          <p:nvPr/>
        </p:nvSpPr>
        <p:spPr>
          <a:xfrm>
            <a:off x="0" y="0"/>
            <a:ext cx="12192000" cy="149013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1618A80-CDCD-7022-76AC-053926AA1B9D}"/>
              </a:ext>
            </a:extLst>
          </p:cNvPr>
          <p:cNvSpPr/>
          <p:nvPr/>
        </p:nvSpPr>
        <p:spPr>
          <a:xfrm>
            <a:off x="10397067" y="1092199"/>
            <a:ext cx="1794933" cy="397934"/>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47E6691-3BFE-59AD-EF56-1ACE102C4521}"/>
              </a:ext>
            </a:extLst>
          </p:cNvPr>
          <p:cNvSpPr txBox="1"/>
          <p:nvPr/>
        </p:nvSpPr>
        <p:spPr>
          <a:xfrm>
            <a:off x="3097422" y="83346"/>
            <a:ext cx="5997155" cy="1323439"/>
          </a:xfrm>
          <a:prstGeom prst="rect">
            <a:avLst/>
          </a:prstGeom>
          <a:noFill/>
        </p:spPr>
        <p:txBody>
          <a:bodyPr wrap="none" rtlCol="0">
            <a:spAutoFit/>
          </a:bodyPr>
          <a:lstStyle/>
          <a:p>
            <a:r>
              <a:rPr lang="en-US" sz="8000" b="1" dirty="0">
                <a:latin typeface="FC Lamoon" panose="02000000000000000000" pitchFamily="2" charset="0"/>
                <a:cs typeface="FC Lamoon" panose="02000000000000000000" pitchFamily="2" charset="0"/>
              </a:rPr>
              <a:t>PID CONTROLLER</a:t>
            </a:r>
          </a:p>
        </p:txBody>
      </p:sp>
      <p:sp>
        <p:nvSpPr>
          <p:cNvPr id="21" name="TextBox 20">
            <a:extLst>
              <a:ext uri="{FF2B5EF4-FFF2-40B4-BE49-F238E27FC236}">
                <a16:creationId xmlns:a16="http://schemas.microsoft.com/office/drawing/2014/main" id="{D97AD034-C2A7-CB42-A3AB-AB4758C1B767}"/>
              </a:ext>
            </a:extLst>
          </p:cNvPr>
          <p:cNvSpPr txBox="1"/>
          <p:nvPr/>
        </p:nvSpPr>
        <p:spPr>
          <a:xfrm>
            <a:off x="1791002" y="1488810"/>
            <a:ext cx="6282266" cy="707886"/>
          </a:xfrm>
          <a:prstGeom prst="rect">
            <a:avLst/>
          </a:prstGeom>
          <a:noFill/>
        </p:spPr>
        <p:txBody>
          <a:bodyPr wrap="square">
            <a:spAutoFit/>
          </a:bodyPr>
          <a:lstStyle/>
          <a:p>
            <a:r>
              <a:rPr lang="en-US" sz="4000" b="1" u="sng" dirty="0">
                <a:solidFill>
                  <a:schemeClr val="bg1"/>
                </a:solidFill>
                <a:latin typeface="FC Lamoon" panose="02000000000000000000" pitchFamily="2" charset="0"/>
                <a:cs typeface="FC Lamoon" panose="02000000000000000000" pitchFamily="2" charset="0"/>
              </a:rPr>
              <a:t>D Controller</a:t>
            </a:r>
          </a:p>
        </p:txBody>
      </p:sp>
      <p:sp>
        <p:nvSpPr>
          <p:cNvPr id="2" name="TextBox 1">
            <a:extLst>
              <a:ext uri="{FF2B5EF4-FFF2-40B4-BE49-F238E27FC236}">
                <a16:creationId xmlns:a16="http://schemas.microsoft.com/office/drawing/2014/main" id="{64296702-CB33-C36B-84CE-D21916ECE6F8}"/>
              </a:ext>
            </a:extLst>
          </p:cNvPr>
          <p:cNvSpPr txBox="1"/>
          <p:nvPr/>
        </p:nvSpPr>
        <p:spPr>
          <a:xfrm>
            <a:off x="1791002" y="2111235"/>
            <a:ext cx="4153701" cy="400110"/>
          </a:xfrm>
          <a:prstGeom prst="rect">
            <a:avLst/>
          </a:prstGeom>
          <a:noFill/>
        </p:spPr>
        <p:txBody>
          <a:bodyPr wrap="none" rtlCol="0">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do not guide the system to a steady state</a:t>
            </a:r>
          </a:p>
        </p:txBody>
      </p:sp>
      <p:sp>
        <p:nvSpPr>
          <p:cNvPr id="6" name="TextBox 5">
            <a:extLst>
              <a:ext uri="{FF2B5EF4-FFF2-40B4-BE49-F238E27FC236}">
                <a16:creationId xmlns:a16="http://schemas.microsoft.com/office/drawing/2014/main" id="{1A115DD6-6F97-B1D3-5C5F-1E0B017B3736}"/>
              </a:ext>
            </a:extLst>
          </p:cNvPr>
          <p:cNvSpPr txBox="1"/>
          <p:nvPr/>
        </p:nvSpPr>
        <p:spPr>
          <a:xfrm>
            <a:off x="1791002" y="2511345"/>
            <a:ext cx="6294664" cy="400110"/>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must be coupled with P, I or PI controllers</a:t>
            </a:r>
          </a:p>
        </p:txBody>
      </p:sp>
      <p:sp>
        <p:nvSpPr>
          <p:cNvPr id="7" name="TextBox 6">
            <a:extLst>
              <a:ext uri="{FF2B5EF4-FFF2-40B4-BE49-F238E27FC236}">
                <a16:creationId xmlns:a16="http://schemas.microsoft.com/office/drawing/2014/main" id="{215E6727-5EB2-FF08-A1A8-46B517775AC8}"/>
              </a:ext>
            </a:extLst>
          </p:cNvPr>
          <p:cNvSpPr txBox="1"/>
          <p:nvPr/>
        </p:nvSpPr>
        <p:spPr>
          <a:xfrm>
            <a:off x="1803400" y="2895595"/>
            <a:ext cx="6282266" cy="400110"/>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measure only the change in error</a:t>
            </a:r>
          </a:p>
        </p:txBody>
      </p:sp>
      <p:sp>
        <p:nvSpPr>
          <p:cNvPr id="3" name="TextBox 2">
            <a:extLst>
              <a:ext uri="{FF2B5EF4-FFF2-40B4-BE49-F238E27FC236}">
                <a16:creationId xmlns:a16="http://schemas.microsoft.com/office/drawing/2014/main" id="{87E67DFF-C2DF-6E37-F350-5CB2A3930F99}"/>
              </a:ext>
            </a:extLst>
          </p:cNvPr>
          <p:cNvSpPr txBox="1"/>
          <p:nvPr/>
        </p:nvSpPr>
        <p:spPr>
          <a:xfrm>
            <a:off x="11726333" y="6334780"/>
            <a:ext cx="4900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23</a:t>
            </a:r>
          </a:p>
        </p:txBody>
      </p:sp>
    </p:spTree>
    <p:extLst>
      <p:ext uri="{BB962C8B-B14F-4D97-AF65-F5344CB8AC3E}">
        <p14:creationId xmlns:p14="http://schemas.microsoft.com/office/powerpoint/2010/main" val="30415679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526CD4-F313-5D37-06FF-2B37DE9249F5}"/>
              </a:ext>
            </a:extLst>
          </p:cNvPr>
          <p:cNvSpPr/>
          <p:nvPr/>
        </p:nvSpPr>
        <p:spPr>
          <a:xfrm>
            <a:off x="1291165" y="1490131"/>
            <a:ext cx="9609667" cy="4470401"/>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0328E3-D556-210F-BB5D-6B345EC5B23D}"/>
              </a:ext>
            </a:extLst>
          </p:cNvPr>
          <p:cNvSpPr/>
          <p:nvPr/>
        </p:nvSpPr>
        <p:spPr>
          <a:xfrm>
            <a:off x="0" y="0"/>
            <a:ext cx="12192000" cy="149013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1618A80-CDCD-7022-76AC-053926AA1B9D}"/>
              </a:ext>
            </a:extLst>
          </p:cNvPr>
          <p:cNvSpPr/>
          <p:nvPr/>
        </p:nvSpPr>
        <p:spPr>
          <a:xfrm>
            <a:off x="10397067" y="1092199"/>
            <a:ext cx="1794933" cy="397934"/>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47E6691-3BFE-59AD-EF56-1ACE102C4521}"/>
              </a:ext>
            </a:extLst>
          </p:cNvPr>
          <p:cNvSpPr txBox="1"/>
          <p:nvPr/>
        </p:nvSpPr>
        <p:spPr>
          <a:xfrm>
            <a:off x="3097422" y="83346"/>
            <a:ext cx="5997155" cy="1323439"/>
          </a:xfrm>
          <a:prstGeom prst="rect">
            <a:avLst/>
          </a:prstGeom>
          <a:noFill/>
        </p:spPr>
        <p:txBody>
          <a:bodyPr wrap="none" rtlCol="0">
            <a:spAutoFit/>
          </a:bodyPr>
          <a:lstStyle/>
          <a:p>
            <a:r>
              <a:rPr lang="en-US" sz="8000" b="1" dirty="0">
                <a:latin typeface="FC Lamoon" panose="02000000000000000000" pitchFamily="2" charset="0"/>
                <a:cs typeface="FC Lamoon" panose="02000000000000000000" pitchFamily="2" charset="0"/>
              </a:rPr>
              <a:t>PID CONTROLLER</a:t>
            </a:r>
          </a:p>
        </p:txBody>
      </p:sp>
      <p:sp>
        <p:nvSpPr>
          <p:cNvPr id="21" name="TextBox 20">
            <a:extLst>
              <a:ext uri="{FF2B5EF4-FFF2-40B4-BE49-F238E27FC236}">
                <a16:creationId xmlns:a16="http://schemas.microsoft.com/office/drawing/2014/main" id="{D97AD034-C2A7-CB42-A3AB-AB4758C1B767}"/>
              </a:ext>
            </a:extLst>
          </p:cNvPr>
          <p:cNvSpPr txBox="1"/>
          <p:nvPr/>
        </p:nvSpPr>
        <p:spPr>
          <a:xfrm>
            <a:off x="1778000" y="1702608"/>
            <a:ext cx="2743200" cy="707886"/>
          </a:xfrm>
          <a:prstGeom prst="rect">
            <a:avLst/>
          </a:prstGeom>
          <a:noFill/>
        </p:spPr>
        <p:txBody>
          <a:bodyPr wrap="square">
            <a:spAutoFit/>
          </a:bodyPr>
          <a:lstStyle/>
          <a:p>
            <a:r>
              <a:rPr lang="en-US" sz="4000" b="1" u="sng" dirty="0">
                <a:solidFill>
                  <a:schemeClr val="bg1"/>
                </a:solidFill>
                <a:latin typeface="FC Lamoon" panose="02000000000000000000" pitchFamily="2" charset="0"/>
                <a:cs typeface="FC Lamoon" panose="02000000000000000000" pitchFamily="2" charset="0"/>
              </a:rPr>
              <a:t>PI Controller</a:t>
            </a:r>
          </a:p>
        </p:txBody>
      </p:sp>
      <p:sp>
        <p:nvSpPr>
          <p:cNvPr id="5" name="TextBox 4">
            <a:extLst>
              <a:ext uri="{FF2B5EF4-FFF2-40B4-BE49-F238E27FC236}">
                <a16:creationId xmlns:a16="http://schemas.microsoft.com/office/drawing/2014/main" id="{1DDFDCCE-59C5-BE6B-B463-EDD671E11540}"/>
              </a:ext>
            </a:extLst>
          </p:cNvPr>
          <p:cNvSpPr txBox="1"/>
          <p:nvPr/>
        </p:nvSpPr>
        <p:spPr>
          <a:xfrm>
            <a:off x="1777999" y="2338876"/>
            <a:ext cx="7188781" cy="830997"/>
          </a:xfrm>
          <a:prstGeom prst="rect">
            <a:avLst/>
          </a:prstGeom>
          <a:noFill/>
        </p:spPr>
        <p:txBody>
          <a:bodyPr wrap="square">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a combination of Proportional controller action and Integral controller action</a:t>
            </a:r>
          </a:p>
        </p:txBody>
      </p:sp>
      <p:sp>
        <p:nvSpPr>
          <p:cNvPr id="9" name="TextBox 8">
            <a:extLst>
              <a:ext uri="{FF2B5EF4-FFF2-40B4-BE49-F238E27FC236}">
                <a16:creationId xmlns:a16="http://schemas.microsoft.com/office/drawing/2014/main" id="{53E667DA-0E99-70E7-6449-B0511B125C17}"/>
              </a:ext>
            </a:extLst>
          </p:cNvPr>
          <p:cNvSpPr txBox="1"/>
          <p:nvPr/>
        </p:nvSpPr>
        <p:spPr>
          <a:xfrm>
            <a:off x="1777997" y="3037558"/>
            <a:ext cx="8263467" cy="830997"/>
          </a:xfrm>
          <a:prstGeom prst="rect">
            <a:avLst/>
          </a:prstGeom>
          <a:noFill/>
        </p:spPr>
        <p:txBody>
          <a:bodyPr wrap="square">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correlates the controller output to the error and the integral of the error.</a:t>
            </a:r>
          </a:p>
          <a:p>
            <a:r>
              <a:rPr lang="en-US" sz="2400" dirty="0">
                <a:solidFill>
                  <a:schemeClr val="bg1"/>
                </a:solidFill>
                <a:latin typeface="FC Lamoon" panose="02000000000000000000" pitchFamily="2" charset="0"/>
                <a:cs typeface="FC Lamoon" panose="02000000000000000000" pitchFamily="2" charset="0"/>
              </a:rPr>
              <a:t>     provides a faster response time than I-only control</a:t>
            </a:r>
          </a:p>
        </p:txBody>
      </p:sp>
      <p:sp>
        <p:nvSpPr>
          <p:cNvPr id="6" name="TextBox 5">
            <a:extLst>
              <a:ext uri="{FF2B5EF4-FFF2-40B4-BE49-F238E27FC236}">
                <a16:creationId xmlns:a16="http://schemas.microsoft.com/office/drawing/2014/main" id="{CEAE708C-3498-BD8A-74CB-68DDF51C6918}"/>
              </a:ext>
            </a:extLst>
          </p:cNvPr>
          <p:cNvSpPr txBox="1"/>
          <p:nvPr/>
        </p:nvSpPr>
        <p:spPr>
          <a:xfrm>
            <a:off x="1777997" y="3806141"/>
            <a:ext cx="7183939" cy="461665"/>
          </a:xfrm>
          <a:prstGeom prst="rect">
            <a:avLst/>
          </a:prstGeom>
          <a:noFill/>
        </p:spPr>
        <p:txBody>
          <a:bodyPr wrap="square">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Eliminates steady state error</a:t>
            </a:r>
          </a:p>
        </p:txBody>
      </p:sp>
      <p:sp>
        <p:nvSpPr>
          <p:cNvPr id="15" name="TextBox 14">
            <a:extLst>
              <a:ext uri="{FF2B5EF4-FFF2-40B4-BE49-F238E27FC236}">
                <a16:creationId xmlns:a16="http://schemas.microsoft.com/office/drawing/2014/main" id="{0262BC6A-2547-C774-16B5-931FD1E6C12A}"/>
              </a:ext>
            </a:extLst>
          </p:cNvPr>
          <p:cNvSpPr txBox="1"/>
          <p:nvPr/>
        </p:nvSpPr>
        <p:spPr>
          <a:xfrm>
            <a:off x="1777997" y="4336404"/>
            <a:ext cx="7183939" cy="461665"/>
          </a:xfrm>
          <a:prstGeom prst="rect">
            <a:avLst/>
          </a:prstGeom>
          <a:noFill/>
        </p:spPr>
        <p:txBody>
          <a:bodyPr wrap="square">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Application - Cruise control, industrial process</a:t>
            </a:r>
          </a:p>
        </p:txBody>
      </p:sp>
      <p:sp>
        <p:nvSpPr>
          <p:cNvPr id="2" name="TextBox 1">
            <a:extLst>
              <a:ext uri="{FF2B5EF4-FFF2-40B4-BE49-F238E27FC236}">
                <a16:creationId xmlns:a16="http://schemas.microsoft.com/office/drawing/2014/main" id="{1A83074C-5504-760D-0D2B-960130F33973}"/>
              </a:ext>
            </a:extLst>
          </p:cNvPr>
          <p:cNvSpPr txBox="1"/>
          <p:nvPr/>
        </p:nvSpPr>
        <p:spPr>
          <a:xfrm>
            <a:off x="11743267" y="6334780"/>
            <a:ext cx="473093"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24</a:t>
            </a:r>
          </a:p>
        </p:txBody>
      </p:sp>
    </p:spTree>
    <p:extLst>
      <p:ext uri="{BB962C8B-B14F-4D97-AF65-F5344CB8AC3E}">
        <p14:creationId xmlns:p14="http://schemas.microsoft.com/office/powerpoint/2010/main" val="18657187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526CD4-F313-5D37-06FF-2B37DE9249F5}"/>
              </a:ext>
            </a:extLst>
          </p:cNvPr>
          <p:cNvSpPr/>
          <p:nvPr/>
        </p:nvSpPr>
        <p:spPr>
          <a:xfrm>
            <a:off x="1291165" y="1490131"/>
            <a:ext cx="9609667" cy="4470401"/>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0328E3-D556-210F-BB5D-6B345EC5B23D}"/>
              </a:ext>
            </a:extLst>
          </p:cNvPr>
          <p:cNvSpPr/>
          <p:nvPr/>
        </p:nvSpPr>
        <p:spPr>
          <a:xfrm>
            <a:off x="0" y="0"/>
            <a:ext cx="12192000" cy="149013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1618A80-CDCD-7022-76AC-053926AA1B9D}"/>
              </a:ext>
            </a:extLst>
          </p:cNvPr>
          <p:cNvSpPr/>
          <p:nvPr/>
        </p:nvSpPr>
        <p:spPr>
          <a:xfrm>
            <a:off x="10397067" y="1092199"/>
            <a:ext cx="1794933" cy="397934"/>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47E6691-3BFE-59AD-EF56-1ACE102C4521}"/>
              </a:ext>
            </a:extLst>
          </p:cNvPr>
          <p:cNvSpPr txBox="1"/>
          <p:nvPr/>
        </p:nvSpPr>
        <p:spPr>
          <a:xfrm>
            <a:off x="3097422" y="83346"/>
            <a:ext cx="5997155" cy="1323439"/>
          </a:xfrm>
          <a:prstGeom prst="rect">
            <a:avLst/>
          </a:prstGeom>
          <a:noFill/>
        </p:spPr>
        <p:txBody>
          <a:bodyPr wrap="none" rtlCol="0">
            <a:spAutoFit/>
          </a:bodyPr>
          <a:lstStyle/>
          <a:p>
            <a:r>
              <a:rPr lang="en-US" sz="8000" b="1" dirty="0">
                <a:latin typeface="FC Lamoon" panose="02000000000000000000" pitchFamily="2" charset="0"/>
                <a:cs typeface="FC Lamoon" panose="02000000000000000000" pitchFamily="2" charset="0"/>
              </a:rPr>
              <a:t>PID CONTROLLER</a:t>
            </a:r>
          </a:p>
        </p:txBody>
      </p:sp>
      <p:sp>
        <p:nvSpPr>
          <p:cNvPr id="21" name="TextBox 20">
            <a:extLst>
              <a:ext uri="{FF2B5EF4-FFF2-40B4-BE49-F238E27FC236}">
                <a16:creationId xmlns:a16="http://schemas.microsoft.com/office/drawing/2014/main" id="{D97AD034-C2A7-CB42-A3AB-AB4758C1B767}"/>
              </a:ext>
            </a:extLst>
          </p:cNvPr>
          <p:cNvSpPr txBox="1"/>
          <p:nvPr/>
        </p:nvSpPr>
        <p:spPr>
          <a:xfrm>
            <a:off x="1779270" y="1874931"/>
            <a:ext cx="6282266" cy="707886"/>
          </a:xfrm>
          <a:prstGeom prst="rect">
            <a:avLst/>
          </a:prstGeom>
          <a:noFill/>
        </p:spPr>
        <p:txBody>
          <a:bodyPr wrap="square">
            <a:spAutoFit/>
          </a:bodyPr>
          <a:lstStyle/>
          <a:p>
            <a:r>
              <a:rPr lang="en-US" sz="4000" b="1" u="sng" dirty="0">
                <a:solidFill>
                  <a:schemeClr val="bg1"/>
                </a:solidFill>
                <a:latin typeface="FC Lamoon" panose="02000000000000000000" pitchFamily="2" charset="0"/>
                <a:cs typeface="FC Lamoon" panose="02000000000000000000" pitchFamily="2" charset="0"/>
              </a:rPr>
              <a:t>PD Controller</a:t>
            </a:r>
          </a:p>
        </p:txBody>
      </p:sp>
      <p:sp>
        <p:nvSpPr>
          <p:cNvPr id="5" name="TextBox 4">
            <a:extLst>
              <a:ext uri="{FF2B5EF4-FFF2-40B4-BE49-F238E27FC236}">
                <a16:creationId xmlns:a16="http://schemas.microsoft.com/office/drawing/2014/main" id="{B8DBD4F8-D68B-A1E5-4482-84995AAA29B9}"/>
              </a:ext>
            </a:extLst>
          </p:cNvPr>
          <p:cNvSpPr txBox="1"/>
          <p:nvPr/>
        </p:nvSpPr>
        <p:spPr>
          <a:xfrm>
            <a:off x="1779270" y="2469425"/>
            <a:ext cx="6286500" cy="461665"/>
          </a:xfrm>
          <a:prstGeom prst="rect">
            <a:avLst/>
          </a:prstGeom>
          <a:noFill/>
        </p:spPr>
        <p:txBody>
          <a:bodyPr wrap="square">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combination of feedforward and feedback control</a:t>
            </a:r>
          </a:p>
        </p:txBody>
      </p:sp>
      <p:sp>
        <p:nvSpPr>
          <p:cNvPr id="9" name="TextBox 8">
            <a:extLst>
              <a:ext uri="{FF2B5EF4-FFF2-40B4-BE49-F238E27FC236}">
                <a16:creationId xmlns:a16="http://schemas.microsoft.com/office/drawing/2014/main" id="{7C3A5F24-6815-EF1C-DDD6-220F660041AD}"/>
              </a:ext>
            </a:extLst>
          </p:cNvPr>
          <p:cNvSpPr txBox="1"/>
          <p:nvPr/>
        </p:nvSpPr>
        <p:spPr>
          <a:xfrm>
            <a:off x="1779270" y="2978433"/>
            <a:ext cx="8027670" cy="830997"/>
          </a:xfrm>
          <a:prstGeom prst="rect">
            <a:avLst/>
          </a:prstGeom>
          <a:noFill/>
        </p:spPr>
        <p:txBody>
          <a:bodyPr wrap="square">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contains - proportional control’s damping of the fluctuation </a:t>
            </a:r>
          </a:p>
          <a:p>
            <a:pPr lvl="1"/>
            <a:r>
              <a:rPr lang="en-US" sz="2400" dirty="0">
                <a:solidFill>
                  <a:schemeClr val="bg1"/>
                </a:solidFill>
                <a:latin typeface="FC Lamoon" panose="02000000000000000000" pitchFamily="2" charset="0"/>
                <a:cs typeface="FC Lamoon" panose="02000000000000000000" pitchFamily="2" charset="0"/>
              </a:rPr>
              <a:t>         - derivative control’s prediction of process error output</a:t>
            </a:r>
          </a:p>
        </p:txBody>
      </p:sp>
      <p:sp>
        <p:nvSpPr>
          <p:cNvPr id="6" name="TextBox 5">
            <a:extLst>
              <a:ext uri="{FF2B5EF4-FFF2-40B4-BE49-F238E27FC236}">
                <a16:creationId xmlns:a16="http://schemas.microsoft.com/office/drawing/2014/main" id="{8AC21639-C0CD-F09E-943E-2B4EDDAC8927}"/>
              </a:ext>
            </a:extLst>
          </p:cNvPr>
          <p:cNvSpPr txBox="1"/>
          <p:nvPr/>
        </p:nvSpPr>
        <p:spPr>
          <a:xfrm>
            <a:off x="1779270" y="3830267"/>
            <a:ext cx="6282266" cy="461665"/>
          </a:xfrm>
          <a:prstGeom prst="rect">
            <a:avLst/>
          </a:prstGeom>
          <a:noFill/>
        </p:spPr>
        <p:txBody>
          <a:bodyPr wrap="square">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Improves transient response, reduces overshoot</a:t>
            </a:r>
          </a:p>
        </p:txBody>
      </p:sp>
      <p:sp>
        <p:nvSpPr>
          <p:cNvPr id="19" name="TextBox 18">
            <a:extLst>
              <a:ext uri="{FF2B5EF4-FFF2-40B4-BE49-F238E27FC236}">
                <a16:creationId xmlns:a16="http://schemas.microsoft.com/office/drawing/2014/main" id="{ED286E4E-E3B3-C58D-1216-409990C63EE5}"/>
              </a:ext>
            </a:extLst>
          </p:cNvPr>
          <p:cNvSpPr txBox="1"/>
          <p:nvPr/>
        </p:nvSpPr>
        <p:spPr>
          <a:xfrm>
            <a:off x="1779270" y="4333605"/>
            <a:ext cx="6282266" cy="461665"/>
          </a:xfrm>
          <a:prstGeom prst="rect">
            <a:avLst/>
          </a:prstGeom>
          <a:noFill/>
        </p:spPr>
        <p:txBody>
          <a:bodyPr wrap="square">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Application - Robotics, motion control</a:t>
            </a:r>
          </a:p>
        </p:txBody>
      </p:sp>
      <p:sp>
        <p:nvSpPr>
          <p:cNvPr id="2" name="TextBox 1">
            <a:extLst>
              <a:ext uri="{FF2B5EF4-FFF2-40B4-BE49-F238E27FC236}">
                <a16:creationId xmlns:a16="http://schemas.microsoft.com/office/drawing/2014/main" id="{D415A04D-89C3-075D-CD74-0D2AF874085D}"/>
              </a:ext>
            </a:extLst>
          </p:cNvPr>
          <p:cNvSpPr txBox="1"/>
          <p:nvPr/>
        </p:nvSpPr>
        <p:spPr>
          <a:xfrm>
            <a:off x="11726333" y="6334780"/>
            <a:ext cx="4900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25</a:t>
            </a:r>
          </a:p>
        </p:txBody>
      </p:sp>
    </p:spTree>
    <p:extLst>
      <p:ext uri="{BB962C8B-B14F-4D97-AF65-F5344CB8AC3E}">
        <p14:creationId xmlns:p14="http://schemas.microsoft.com/office/powerpoint/2010/main" val="14754453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526CD4-F313-5D37-06FF-2B37DE9249F5}"/>
              </a:ext>
            </a:extLst>
          </p:cNvPr>
          <p:cNvSpPr/>
          <p:nvPr/>
        </p:nvSpPr>
        <p:spPr>
          <a:xfrm>
            <a:off x="1291165" y="1490131"/>
            <a:ext cx="9609667" cy="4470401"/>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0328E3-D556-210F-BB5D-6B345EC5B23D}"/>
              </a:ext>
            </a:extLst>
          </p:cNvPr>
          <p:cNvSpPr/>
          <p:nvPr/>
        </p:nvSpPr>
        <p:spPr>
          <a:xfrm>
            <a:off x="0" y="0"/>
            <a:ext cx="12192000" cy="149013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1618A80-CDCD-7022-76AC-053926AA1B9D}"/>
              </a:ext>
            </a:extLst>
          </p:cNvPr>
          <p:cNvSpPr/>
          <p:nvPr/>
        </p:nvSpPr>
        <p:spPr>
          <a:xfrm>
            <a:off x="10397067" y="1092199"/>
            <a:ext cx="1794933" cy="397934"/>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47E6691-3BFE-59AD-EF56-1ACE102C4521}"/>
              </a:ext>
            </a:extLst>
          </p:cNvPr>
          <p:cNvSpPr txBox="1"/>
          <p:nvPr/>
        </p:nvSpPr>
        <p:spPr>
          <a:xfrm>
            <a:off x="3097422" y="83346"/>
            <a:ext cx="5997155" cy="1323439"/>
          </a:xfrm>
          <a:prstGeom prst="rect">
            <a:avLst/>
          </a:prstGeom>
          <a:noFill/>
        </p:spPr>
        <p:txBody>
          <a:bodyPr wrap="none" rtlCol="0">
            <a:spAutoFit/>
          </a:bodyPr>
          <a:lstStyle/>
          <a:p>
            <a:r>
              <a:rPr lang="en-US" sz="8000" b="1" dirty="0">
                <a:latin typeface="FC Lamoon" panose="02000000000000000000" pitchFamily="2" charset="0"/>
                <a:cs typeface="FC Lamoon" panose="02000000000000000000" pitchFamily="2" charset="0"/>
              </a:rPr>
              <a:t>PID CONTROLLER</a:t>
            </a:r>
          </a:p>
        </p:txBody>
      </p:sp>
      <p:sp>
        <p:nvSpPr>
          <p:cNvPr id="21" name="TextBox 20">
            <a:extLst>
              <a:ext uri="{FF2B5EF4-FFF2-40B4-BE49-F238E27FC236}">
                <a16:creationId xmlns:a16="http://schemas.microsoft.com/office/drawing/2014/main" id="{D97AD034-C2A7-CB42-A3AB-AB4758C1B767}"/>
              </a:ext>
            </a:extLst>
          </p:cNvPr>
          <p:cNvSpPr txBox="1"/>
          <p:nvPr/>
        </p:nvSpPr>
        <p:spPr>
          <a:xfrm>
            <a:off x="1854200" y="1573479"/>
            <a:ext cx="6282266" cy="646331"/>
          </a:xfrm>
          <a:prstGeom prst="rect">
            <a:avLst/>
          </a:prstGeom>
          <a:noFill/>
        </p:spPr>
        <p:txBody>
          <a:bodyPr wrap="square">
            <a:spAutoFit/>
          </a:bodyPr>
          <a:lstStyle/>
          <a:p>
            <a:r>
              <a:rPr lang="en-US" sz="3600" b="1" u="sng" dirty="0">
                <a:solidFill>
                  <a:schemeClr val="bg1"/>
                </a:solidFill>
                <a:latin typeface="FC Lamoon" panose="02000000000000000000" pitchFamily="2" charset="0"/>
                <a:cs typeface="FC Lamoon" panose="02000000000000000000" pitchFamily="2" charset="0"/>
              </a:rPr>
              <a:t>PID Controller</a:t>
            </a:r>
          </a:p>
        </p:txBody>
      </p:sp>
      <p:sp>
        <p:nvSpPr>
          <p:cNvPr id="5" name="TextBox 4">
            <a:extLst>
              <a:ext uri="{FF2B5EF4-FFF2-40B4-BE49-F238E27FC236}">
                <a16:creationId xmlns:a16="http://schemas.microsoft.com/office/drawing/2014/main" id="{6DC4E4DD-FD1B-E242-420C-5FC213521B51}"/>
              </a:ext>
            </a:extLst>
          </p:cNvPr>
          <p:cNvSpPr txBox="1"/>
          <p:nvPr/>
        </p:nvSpPr>
        <p:spPr>
          <a:xfrm>
            <a:off x="1849966" y="2319930"/>
            <a:ext cx="6286500" cy="400110"/>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a combination of all three types of control methods</a:t>
            </a:r>
          </a:p>
        </p:txBody>
      </p:sp>
      <p:sp>
        <p:nvSpPr>
          <p:cNvPr id="9" name="TextBox 8">
            <a:extLst>
              <a:ext uri="{FF2B5EF4-FFF2-40B4-BE49-F238E27FC236}">
                <a16:creationId xmlns:a16="http://schemas.microsoft.com/office/drawing/2014/main" id="{21BFB886-C661-B2B4-50C3-458A0AC712B2}"/>
              </a:ext>
            </a:extLst>
          </p:cNvPr>
          <p:cNvSpPr txBox="1"/>
          <p:nvPr/>
        </p:nvSpPr>
        <p:spPr>
          <a:xfrm>
            <a:off x="1849966" y="2649497"/>
            <a:ext cx="7844367" cy="400110"/>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most commonly used </a:t>
            </a:r>
          </a:p>
        </p:txBody>
      </p:sp>
      <p:pic>
        <p:nvPicPr>
          <p:cNvPr id="1026" name="Picture 2" descr="PID “Proportional, Integral, and Derivative” Control Theory">
            <a:extLst>
              <a:ext uri="{FF2B5EF4-FFF2-40B4-BE49-F238E27FC236}">
                <a16:creationId xmlns:a16="http://schemas.microsoft.com/office/drawing/2014/main" id="{38F5F50A-C4FB-5220-91C1-706533865E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9964" y="4059256"/>
            <a:ext cx="5952068" cy="130861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70F8385-8CED-15D3-601F-9AD9EE9EB4D2}"/>
              </a:ext>
            </a:extLst>
          </p:cNvPr>
          <p:cNvSpPr txBox="1"/>
          <p:nvPr/>
        </p:nvSpPr>
        <p:spPr>
          <a:xfrm>
            <a:off x="3412067" y="5367866"/>
            <a:ext cx="6282266" cy="338554"/>
          </a:xfrm>
          <a:prstGeom prst="rect">
            <a:avLst/>
          </a:prstGeom>
          <a:noFill/>
        </p:spPr>
        <p:txBody>
          <a:bodyPr wrap="square">
            <a:spAutoFit/>
          </a:bodyPr>
          <a:lstStyle/>
          <a:p>
            <a:r>
              <a:rPr lang="en-US" sz="1600" dirty="0">
                <a:solidFill>
                  <a:schemeClr val="bg1"/>
                </a:solidFill>
                <a:latin typeface="FC Lamoon" panose="02000000000000000000" pitchFamily="2" charset="0"/>
                <a:cs typeface="FC Lamoon" panose="02000000000000000000" pitchFamily="2" charset="0"/>
              </a:rPr>
              <a:t>https://www.crystalinstruments.com/blog/2020/8/23/pid-control-theory</a:t>
            </a:r>
          </a:p>
        </p:txBody>
      </p:sp>
      <p:sp>
        <p:nvSpPr>
          <p:cNvPr id="17" name="TextBox 16">
            <a:extLst>
              <a:ext uri="{FF2B5EF4-FFF2-40B4-BE49-F238E27FC236}">
                <a16:creationId xmlns:a16="http://schemas.microsoft.com/office/drawing/2014/main" id="{EA9BA291-AEE6-B0EA-401F-93E0BEC1BAC2}"/>
              </a:ext>
            </a:extLst>
          </p:cNvPr>
          <p:cNvSpPr txBox="1"/>
          <p:nvPr/>
        </p:nvSpPr>
        <p:spPr>
          <a:xfrm>
            <a:off x="1849966" y="3018829"/>
            <a:ext cx="6282266" cy="400110"/>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balances steady state and transient response</a:t>
            </a:r>
          </a:p>
        </p:txBody>
      </p:sp>
      <p:sp>
        <p:nvSpPr>
          <p:cNvPr id="24" name="TextBox 23">
            <a:extLst>
              <a:ext uri="{FF2B5EF4-FFF2-40B4-BE49-F238E27FC236}">
                <a16:creationId xmlns:a16="http://schemas.microsoft.com/office/drawing/2014/main" id="{CD583644-94CC-5773-2B5E-41EE2D9850E3}"/>
              </a:ext>
            </a:extLst>
          </p:cNvPr>
          <p:cNvSpPr txBox="1"/>
          <p:nvPr/>
        </p:nvSpPr>
        <p:spPr>
          <a:xfrm>
            <a:off x="1849966" y="3379174"/>
            <a:ext cx="6282266" cy="400110"/>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FC Lamoon" panose="02000000000000000000" pitchFamily="2" charset="0"/>
                <a:cs typeface="FC Lamoon" panose="02000000000000000000" pitchFamily="2" charset="0"/>
              </a:rPr>
              <a:t>Application - Automation system</a:t>
            </a:r>
          </a:p>
        </p:txBody>
      </p:sp>
      <p:sp>
        <p:nvSpPr>
          <p:cNvPr id="2" name="TextBox 1">
            <a:extLst>
              <a:ext uri="{FF2B5EF4-FFF2-40B4-BE49-F238E27FC236}">
                <a16:creationId xmlns:a16="http://schemas.microsoft.com/office/drawing/2014/main" id="{9B83173C-8221-427F-CC98-8F99148F5807}"/>
              </a:ext>
            </a:extLst>
          </p:cNvPr>
          <p:cNvSpPr txBox="1"/>
          <p:nvPr/>
        </p:nvSpPr>
        <p:spPr>
          <a:xfrm>
            <a:off x="11700933" y="6334780"/>
            <a:ext cx="5154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26</a:t>
            </a:r>
          </a:p>
        </p:txBody>
      </p:sp>
    </p:spTree>
    <p:extLst>
      <p:ext uri="{BB962C8B-B14F-4D97-AF65-F5344CB8AC3E}">
        <p14:creationId xmlns:p14="http://schemas.microsoft.com/office/powerpoint/2010/main" val="2629709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39E0DA1-DD95-0FFB-C3BB-4F67EBF7BE9E}"/>
              </a:ext>
            </a:extLst>
          </p:cNvPr>
          <p:cNvGrpSpPr/>
          <p:nvPr/>
        </p:nvGrpSpPr>
        <p:grpSpPr>
          <a:xfrm>
            <a:off x="4003635" y="5434013"/>
            <a:ext cx="5692523" cy="935659"/>
            <a:chOff x="3607475" y="243840"/>
            <a:chExt cx="5405589" cy="935659"/>
          </a:xfrm>
        </p:grpSpPr>
        <p:sp>
          <p:nvSpPr>
            <p:cNvPr id="12" name="Rectangle 11">
              <a:extLst>
                <a:ext uri="{FF2B5EF4-FFF2-40B4-BE49-F238E27FC236}">
                  <a16:creationId xmlns:a16="http://schemas.microsoft.com/office/drawing/2014/main" id="{2EE12289-29B7-5990-2D3D-93E88C23B796}"/>
                </a:ext>
              </a:extLst>
            </p:cNvPr>
            <p:cNvSpPr/>
            <p:nvPr/>
          </p:nvSpPr>
          <p:spPr>
            <a:xfrm>
              <a:off x="3607475" y="243840"/>
              <a:ext cx="4937760" cy="935659"/>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BBA9B731-A9C4-64B2-5174-D36107B21644}"/>
                </a:ext>
              </a:extLst>
            </p:cNvPr>
            <p:cNvSpPr/>
            <p:nvPr/>
          </p:nvSpPr>
          <p:spPr>
            <a:xfrm>
              <a:off x="8077405" y="243840"/>
              <a:ext cx="935659" cy="935659"/>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20770F1-4186-35B0-3335-A36B4BBF56EA}"/>
                </a:ext>
              </a:extLst>
            </p:cNvPr>
            <p:cNvSpPr/>
            <p:nvPr/>
          </p:nvSpPr>
          <p:spPr>
            <a:xfrm>
              <a:off x="8172232" y="344687"/>
              <a:ext cx="746005" cy="746005"/>
            </a:xfrm>
            <a:prstGeom prst="ellipse">
              <a:avLst/>
            </a:prstGeom>
            <a:noFill/>
            <a:ln w="38100">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6CC1E62D-63BA-694C-10F9-A270F8033BAE}"/>
              </a:ext>
            </a:extLst>
          </p:cNvPr>
          <p:cNvGrpSpPr/>
          <p:nvPr/>
        </p:nvGrpSpPr>
        <p:grpSpPr>
          <a:xfrm>
            <a:off x="3599580" y="305491"/>
            <a:ext cx="5405589" cy="935659"/>
            <a:chOff x="3607475" y="243840"/>
            <a:chExt cx="5405589" cy="935659"/>
          </a:xfrm>
        </p:grpSpPr>
        <p:sp>
          <p:nvSpPr>
            <p:cNvPr id="8" name="Rectangle 7">
              <a:extLst>
                <a:ext uri="{FF2B5EF4-FFF2-40B4-BE49-F238E27FC236}">
                  <a16:creationId xmlns:a16="http://schemas.microsoft.com/office/drawing/2014/main" id="{69C9B683-23E1-D2EC-7553-BD0150F46363}"/>
                </a:ext>
              </a:extLst>
            </p:cNvPr>
            <p:cNvSpPr/>
            <p:nvPr/>
          </p:nvSpPr>
          <p:spPr>
            <a:xfrm>
              <a:off x="3607475" y="243840"/>
              <a:ext cx="4937760" cy="935659"/>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2486F696-E6CD-2F85-9CA7-E0DF6F7263FC}"/>
                </a:ext>
              </a:extLst>
            </p:cNvPr>
            <p:cNvSpPr/>
            <p:nvPr/>
          </p:nvSpPr>
          <p:spPr>
            <a:xfrm>
              <a:off x="8077405" y="243840"/>
              <a:ext cx="935659" cy="935659"/>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97D19072-E710-D0C6-A00D-6E0E930FE664}"/>
                </a:ext>
              </a:extLst>
            </p:cNvPr>
            <p:cNvSpPr/>
            <p:nvPr/>
          </p:nvSpPr>
          <p:spPr>
            <a:xfrm>
              <a:off x="8172232" y="344687"/>
              <a:ext cx="746005" cy="746005"/>
            </a:xfrm>
            <a:prstGeom prst="ellipse">
              <a:avLst/>
            </a:prstGeom>
            <a:noFill/>
            <a:ln w="38100">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48C54FBD-2A6A-19F4-BD78-FD614DA40FCD}"/>
              </a:ext>
            </a:extLst>
          </p:cNvPr>
          <p:cNvGrpSpPr/>
          <p:nvPr/>
        </p:nvGrpSpPr>
        <p:grpSpPr>
          <a:xfrm>
            <a:off x="4810015" y="2757535"/>
            <a:ext cx="5692523" cy="935659"/>
            <a:chOff x="3607475" y="243840"/>
            <a:chExt cx="5405589" cy="935659"/>
          </a:xfrm>
        </p:grpSpPr>
        <p:sp>
          <p:nvSpPr>
            <p:cNvPr id="15" name="Rectangle 14">
              <a:extLst>
                <a:ext uri="{FF2B5EF4-FFF2-40B4-BE49-F238E27FC236}">
                  <a16:creationId xmlns:a16="http://schemas.microsoft.com/office/drawing/2014/main" id="{0B9D86B4-0A37-1905-CD24-398D8E6E2437}"/>
                </a:ext>
              </a:extLst>
            </p:cNvPr>
            <p:cNvSpPr/>
            <p:nvPr/>
          </p:nvSpPr>
          <p:spPr>
            <a:xfrm>
              <a:off x="3607475" y="243840"/>
              <a:ext cx="4937760" cy="935659"/>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3EF075C6-3E43-BABE-3FF5-3245052F13D4}"/>
                </a:ext>
              </a:extLst>
            </p:cNvPr>
            <p:cNvSpPr/>
            <p:nvPr/>
          </p:nvSpPr>
          <p:spPr>
            <a:xfrm>
              <a:off x="8077405" y="243840"/>
              <a:ext cx="935659" cy="935659"/>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9F6F796D-3E0E-DC7D-3398-D481C97F658B}"/>
                </a:ext>
              </a:extLst>
            </p:cNvPr>
            <p:cNvSpPr/>
            <p:nvPr/>
          </p:nvSpPr>
          <p:spPr>
            <a:xfrm>
              <a:off x="8172232" y="344687"/>
              <a:ext cx="746005" cy="746005"/>
            </a:xfrm>
            <a:prstGeom prst="ellipse">
              <a:avLst/>
            </a:prstGeom>
            <a:noFill/>
            <a:ln w="38100">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A41AA00C-0035-98AF-5214-5F0A75D491CC}"/>
              </a:ext>
            </a:extLst>
          </p:cNvPr>
          <p:cNvGrpSpPr/>
          <p:nvPr/>
        </p:nvGrpSpPr>
        <p:grpSpPr>
          <a:xfrm>
            <a:off x="4424434" y="1485417"/>
            <a:ext cx="5405589" cy="935659"/>
            <a:chOff x="3665048" y="2081265"/>
            <a:chExt cx="5405589" cy="935659"/>
          </a:xfrm>
        </p:grpSpPr>
        <p:sp>
          <p:nvSpPr>
            <p:cNvPr id="19" name="Rectangle 18">
              <a:extLst>
                <a:ext uri="{FF2B5EF4-FFF2-40B4-BE49-F238E27FC236}">
                  <a16:creationId xmlns:a16="http://schemas.microsoft.com/office/drawing/2014/main" id="{53E08D47-6B73-A991-2BB7-3CF76CE1DE64}"/>
                </a:ext>
              </a:extLst>
            </p:cNvPr>
            <p:cNvSpPr/>
            <p:nvPr/>
          </p:nvSpPr>
          <p:spPr>
            <a:xfrm>
              <a:off x="3665048" y="2081265"/>
              <a:ext cx="4937760" cy="935659"/>
            </a:xfrm>
            <a:prstGeom prst="rect">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749484C4-50C4-F4E8-4830-22AA1A831713}"/>
                </a:ext>
              </a:extLst>
            </p:cNvPr>
            <p:cNvSpPr/>
            <p:nvPr/>
          </p:nvSpPr>
          <p:spPr>
            <a:xfrm>
              <a:off x="8134978" y="2081265"/>
              <a:ext cx="935659" cy="935659"/>
            </a:xfrm>
            <a:prstGeom prst="ellipse">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1F508EA-C447-3974-2D5C-56E2D192DE67}"/>
                </a:ext>
              </a:extLst>
            </p:cNvPr>
            <p:cNvSpPr/>
            <p:nvPr/>
          </p:nvSpPr>
          <p:spPr>
            <a:xfrm>
              <a:off x="8229805" y="2182112"/>
              <a:ext cx="746005" cy="746005"/>
            </a:xfrm>
            <a:prstGeom prst="ellipse">
              <a:avLst/>
            </a:prstGeom>
            <a:noFill/>
            <a:ln w="38100">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8CC3AA29-47C0-7AB9-CAB8-64A2FE03885C}"/>
              </a:ext>
            </a:extLst>
          </p:cNvPr>
          <p:cNvGrpSpPr/>
          <p:nvPr/>
        </p:nvGrpSpPr>
        <p:grpSpPr>
          <a:xfrm>
            <a:off x="4707150" y="4072307"/>
            <a:ext cx="5405589" cy="935659"/>
            <a:chOff x="3665048" y="2081265"/>
            <a:chExt cx="5405589" cy="935659"/>
          </a:xfrm>
        </p:grpSpPr>
        <p:sp>
          <p:nvSpPr>
            <p:cNvPr id="28" name="Rectangle 27">
              <a:extLst>
                <a:ext uri="{FF2B5EF4-FFF2-40B4-BE49-F238E27FC236}">
                  <a16:creationId xmlns:a16="http://schemas.microsoft.com/office/drawing/2014/main" id="{7CB516CD-E692-C15E-0CCD-80768A122AD3}"/>
                </a:ext>
              </a:extLst>
            </p:cNvPr>
            <p:cNvSpPr/>
            <p:nvPr/>
          </p:nvSpPr>
          <p:spPr>
            <a:xfrm>
              <a:off x="3665048" y="2081265"/>
              <a:ext cx="4937760" cy="935659"/>
            </a:xfrm>
            <a:prstGeom prst="rect">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33CEE37-55DD-2B14-26FC-6FCAA4743D19}"/>
                </a:ext>
              </a:extLst>
            </p:cNvPr>
            <p:cNvSpPr/>
            <p:nvPr/>
          </p:nvSpPr>
          <p:spPr>
            <a:xfrm>
              <a:off x="8134978" y="2081265"/>
              <a:ext cx="935659" cy="935659"/>
            </a:xfrm>
            <a:prstGeom prst="ellipse">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C4C1F512-76DD-1508-4AF8-C4C30338B7D1}"/>
                </a:ext>
              </a:extLst>
            </p:cNvPr>
            <p:cNvSpPr/>
            <p:nvPr/>
          </p:nvSpPr>
          <p:spPr>
            <a:xfrm>
              <a:off x="8229805" y="2182112"/>
              <a:ext cx="746005" cy="746005"/>
            </a:xfrm>
            <a:prstGeom prst="ellipse">
              <a:avLst/>
            </a:prstGeom>
            <a:noFill/>
            <a:ln w="38100">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6D210818-111A-A0CD-876D-7D0F85ED6502}"/>
              </a:ext>
            </a:extLst>
          </p:cNvPr>
          <p:cNvSpPr txBox="1"/>
          <p:nvPr/>
        </p:nvSpPr>
        <p:spPr>
          <a:xfrm>
            <a:off x="4215462" y="542487"/>
            <a:ext cx="3868367" cy="461665"/>
          </a:xfrm>
          <a:prstGeom prst="rect">
            <a:avLst/>
          </a:prstGeom>
          <a:noFill/>
        </p:spPr>
        <p:txBody>
          <a:bodyPr wrap="none" rtlCol="0">
            <a:spAutoFit/>
          </a:bodyPr>
          <a:lstStyle/>
          <a:p>
            <a:r>
              <a:rPr lang="en-US" sz="2400" dirty="0">
                <a:latin typeface="FC Lamoon" panose="02000000000000000000" pitchFamily="2" charset="0"/>
                <a:cs typeface="FC Lamoon" panose="02000000000000000000" pitchFamily="2" charset="0"/>
              </a:rPr>
              <a:t>Find error of linear translation stage</a:t>
            </a:r>
          </a:p>
        </p:txBody>
      </p:sp>
      <p:sp>
        <p:nvSpPr>
          <p:cNvPr id="3" name="TextBox 2">
            <a:extLst>
              <a:ext uri="{FF2B5EF4-FFF2-40B4-BE49-F238E27FC236}">
                <a16:creationId xmlns:a16="http://schemas.microsoft.com/office/drawing/2014/main" id="{B05886BC-14F9-8432-B326-8D1DA7E3FB29}"/>
              </a:ext>
            </a:extLst>
          </p:cNvPr>
          <p:cNvSpPr txBox="1"/>
          <p:nvPr/>
        </p:nvSpPr>
        <p:spPr>
          <a:xfrm>
            <a:off x="4985921" y="1633458"/>
            <a:ext cx="3908442" cy="584775"/>
          </a:xfrm>
          <a:prstGeom prst="rect">
            <a:avLst/>
          </a:prstGeom>
          <a:noFill/>
        </p:spPr>
        <p:txBody>
          <a:bodyPr wrap="none" rtlCol="0">
            <a:spAutoFit/>
          </a:bodyPr>
          <a:lstStyle/>
          <a:p>
            <a:r>
              <a:rPr lang="en-US" sz="3200" dirty="0">
                <a:latin typeface="FC Lamoon" panose="02000000000000000000" pitchFamily="2" charset="0"/>
                <a:cs typeface="FC Lamoon" panose="02000000000000000000" pitchFamily="2" charset="0"/>
              </a:rPr>
              <a:t>Capture image from camera</a:t>
            </a:r>
          </a:p>
        </p:txBody>
      </p:sp>
      <p:sp>
        <p:nvSpPr>
          <p:cNvPr id="4" name="TextBox 3">
            <a:extLst>
              <a:ext uri="{FF2B5EF4-FFF2-40B4-BE49-F238E27FC236}">
                <a16:creationId xmlns:a16="http://schemas.microsoft.com/office/drawing/2014/main" id="{390BAB42-04C0-E778-F644-102162CDE527}"/>
              </a:ext>
            </a:extLst>
          </p:cNvPr>
          <p:cNvSpPr txBox="1"/>
          <p:nvPr/>
        </p:nvSpPr>
        <p:spPr>
          <a:xfrm>
            <a:off x="5157890" y="2989489"/>
            <a:ext cx="4483920" cy="430887"/>
          </a:xfrm>
          <a:prstGeom prst="rect">
            <a:avLst/>
          </a:prstGeom>
          <a:noFill/>
        </p:spPr>
        <p:txBody>
          <a:bodyPr wrap="none" rtlCol="0">
            <a:spAutoFit/>
          </a:bodyPr>
          <a:lstStyle/>
          <a:p>
            <a:r>
              <a:rPr lang="en-US" sz="2200" dirty="0">
                <a:latin typeface="FC Lamoon" panose="02000000000000000000" pitchFamily="2" charset="0"/>
                <a:cs typeface="FC Lamoon" panose="02000000000000000000" pitchFamily="2" charset="0"/>
              </a:rPr>
              <a:t>Find center coordinates and distance of circle</a:t>
            </a:r>
          </a:p>
        </p:txBody>
      </p:sp>
      <p:sp>
        <p:nvSpPr>
          <p:cNvPr id="6" name="TextBox 5">
            <a:extLst>
              <a:ext uri="{FF2B5EF4-FFF2-40B4-BE49-F238E27FC236}">
                <a16:creationId xmlns:a16="http://schemas.microsoft.com/office/drawing/2014/main" id="{670DAEEB-92AF-438A-2F32-2FB89EE8EB8B}"/>
              </a:ext>
            </a:extLst>
          </p:cNvPr>
          <p:cNvSpPr txBox="1"/>
          <p:nvPr/>
        </p:nvSpPr>
        <p:spPr>
          <a:xfrm>
            <a:off x="5084165" y="5534860"/>
            <a:ext cx="3618298" cy="646331"/>
          </a:xfrm>
          <a:prstGeom prst="rect">
            <a:avLst/>
          </a:prstGeom>
          <a:noFill/>
        </p:spPr>
        <p:txBody>
          <a:bodyPr wrap="none" rtlCol="0">
            <a:spAutoFit/>
          </a:bodyPr>
          <a:lstStyle/>
          <a:p>
            <a:r>
              <a:rPr lang="en-US" sz="3600" dirty="0">
                <a:latin typeface="FC Lamoon" panose="02000000000000000000" pitchFamily="2" charset="0"/>
                <a:cs typeface="FC Lamoon" panose="02000000000000000000" pitchFamily="2" charset="0"/>
              </a:rPr>
              <a:t>Feedback and Upgrade</a:t>
            </a:r>
          </a:p>
        </p:txBody>
      </p:sp>
      <p:sp>
        <p:nvSpPr>
          <p:cNvPr id="7" name="Oval 6">
            <a:extLst>
              <a:ext uri="{FF2B5EF4-FFF2-40B4-BE49-F238E27FC236}">
                <a16:creationId xmlns:a16="http://schemas.microsoft.com/office/drawing/2014/main" id="{D11B5076-7539-991B-D6FE-D9D3F379030B}"/>
              </a:ext>
            </a:extLst>
          </p:cNvPr>
          <p:cNvSpPr/>
          <p:nvPr/>
        </p:nvSpPr>
        <p:spPr>
          <a:xfrm>
            <a:off x="-3685215" y="-834910"/>
            <a:ext cx="8847667" cy="8847667"/>
          </a:xfrm>
          <a:prstGeom prst="ellipse">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8E24F28-B6B5-A250-7763-6B5AD0C973A4}"/>
              </a:ext>
            </a:extLst>
          </p:cNvPr>
          <p:cNvSpPr txBox="1"/>
          <p:nvPr/>
        </p:nvSpPr>
        <p:spPr>
          <a:xfrm>
            <a:off x="8364856" y="353368"/>
            <a:ext cx="344966" cy="769441"/>
          </a:xfrm>
          <a:prstGeom prst="rect">
            <a:avLst/>
          </a:prstGeom>
          <a:noFill/>
        </p:spPr>
        <p:txBody>
          <a:bodyPr wrap="none" rtlCol="0">
            <a:spAutoFit/>
          </a:bodyPr>
          <a:lstStyle/>
          <a:p>
            <a:r>
              <a:rPr lang="en-US" sz="4400" dirty="0">
                <a:latin typeface="FC Lamoon" panose="02000000000000000000" pitchFamily="2" charset="0"/>
                <a:cs typeface="FC Lamoon" panose="02000000000000000000" pitchFamily="2" charset="0"/>
              </a:rPr>
              <a:t>1</a:t>
            </a:r>
          </a:p>
        </p:txBody>
      </p:sp>
      <p:sp>
        <p:nvSpPr>
          <p:cNvPr id="31" name="TextBox 30">
            <a:extLst>
              <a:ext uri="{FF2B5EF4-FFF2-40B4-BE49-F238E27FC236}">
                <a16:creationId xmlns:a16="http://schemas.microsoft.com/office/drawing/2014/main" id="{7BE6B6BF-A06B-6FDD-CE49-C8FCAEDB1792}"/>
              </a:ext>
            </a:extLst>
          </p:cNvPr>
          <p:cNvSpPr txBox="1"/>
          <p:nvPr/>
        </p:nvSpPr>
        <p:spPr>
          <a:xfrm>
            <a:off x="9160856" y="1497536"/>
            <a:ext cx="402674" cy="769441"/>
          </a:xfrm>
          <a:prstGeom prst="rect">
            <a:avLst/>
          </a:prstGeom>
          <a:noFill/>
        </p:spPr>
        <p:txBody>
          <a:bodyPr wrap="none" rtlCol="0">
            <a:spAutoFit/>
          </a:bodyPr>
          <a:lstStyle/>
          <a:p>
            <a:r>
              <a:rPr lang="en-US" sz="4400" dirty="0">
                <a:latin typeface="FC Lamoon" panose="02000000000000000000" pitchFamily="2" charset="0"/>
                <a:cs typeface="FC Lamoon" panose="02000000000000000000" pitchFamily="2" charset="0"/>
              </a:rPr>
              <a:t>2</a:t>
            </a:r>
          </a:p>
        </p:txBody>
      </p:sp>
      <p:sp>
        <p:nvSpPr>
          <p:cNvPr id="32" name="TextBox 31">
            <a:extLst>
              <a:ext uri="{FF2B5EF4-FFF2-40B4-BE49-F238E27FC236}">
                <a16:creationId xmlns:a16="http://schemas.microsoft.com/office/drawing/2014/main" id="{F107D2DA-EF8B-0823-E703-9F2F8C179A25}"/>
              </a:ext>
            </a:extLst>
          </p:cNvPr>
          <p:cNvSpPr txBox="1"/>
          <p:nvPr/>
        </p:nvSpPr>
        <p:spPr>
          <a:xfrm>
            <a:off x="9788348" y="2798933"/>
            <a:ext cx="402674" cy="769441"/>
          </a:xfrm>
          <a:prstGeom prst="rect">
            <a:avLst/>
          </a:prstGeom>
          <a:noFill/>
        </p:spPr>
        <p:txBody>
          <a:bodyPr wrap="none" rtlCol="0">
            <a:spAutoFit/>
          </a:bodyPr>
          <a:lstStyle/>
          <a:p>
            <a:r>
              <a:rPr lang="en-US" sz="4400" dirty="0">
                <a:latin typeface="FC Lamoon" panose="02000000000000000000" pitchFamily="2" charset="0"/>
                <a:cs typeface="FC Lamoon" panose="02000000000000000000" pitchFamily="2" charset="0"/>
              </a:rPr>
              <a:t>3</a:t>
            </a:r>
          </a:p>
        </p:txBody>
      </p:sp>
      <p:sp>
        <p:nvSpPr>
          <p:cNvPr id="33" name="TextBox 32">
            <a:extLst>
              <a:ext uri="{FF2B5EF4-FFF2-40B4-BE49-F238E27FC236}">
                <a16:creationId xmlns:a16="http://schemas.microsoft.com/office/drawing/2014/main" id="{51BCC19E-33A8-53CE-90F0-21542ABCACDD}"/>
              </a:ext>
            </a:extLst>
          </p:cNvPr>
          <p:cNvSpPr txBox="1"/>
          <p:nvPr/>
        </p:nvSpPr>
        <p:spPr>
          <a:xfrm>
            <a:off x="9415737" y="4093193"/>
            <a:ext cx="402674" cy="769441"/>
          </a:xfrm>
          <a:prstGeom prst="rect">
            <a:avLst/>
          </a:prstGeom>
          <a:noFill/>
        </p:spPr>
        <p:txBody>
          <a:bodyPr wrap="none" rtlCol="0">
            <a:spAutoFit/>
          </a:bodyPr>
          <a:lstStyle/>
          <a:p>
            <a:r>
              <a:rPr lang="en-US" sz="4400" dirty="0">
                <a:latin typeface="FC Lamoon" panose="02000000000000000000" pitchFamily="2" charset="0"/>
                <a:cs typeface="FC Lamoon" panose="02000000000000000000" pitchFamily="2" charset="0"/>
              </a:rPr>
              <a:t>4</a:t>
            </a:r>
          </a:p>
        </p:txBody>
      </p:sp>
      <p:sp>
        <p:nvSpPr>
          <p:cNvPr id="35" name="Oval 34">
            <a:extLst>
              <a:ext uri="{FF2B5EF4-FFF2-40B4-BE49-F238E27FC236}">
                <a16:creationId xmlns:a16="http://schemas.microsoft.com/office/drawing/2014/main" id="{19C376B3-045F-9E3D-DBB6-1CBEB8D05C20}"/>
              </a:ext>
            </a:extLst>
          </p:cNvPr>
          <p:cNvSpPr/>
          <p:nvPr/>
        </p:nvSpPr>
        <p:spPr>
          <a:xfrm>
            <a:off x="-2710554" y="-263531"/>
            <a:ext cx="7385062" cy="7385062"/>
          </a:xfrm>
          <a:prstGeom prst="ellipse">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52BEAE1E-E43C-561B-E552-30036C7A2630}"/>
              </a:ext>
            </a:extLst>
          </p:cNvPr>
          <p:cNvSpPr txBox="1"/>
          <p:nvPr/>
        </p:nvSpPr>
        <p:spPr>
          <a:xfrm>
            <a:off x="145774" y="2341774"/>
            <a:ext cx="4380330" cy="1862048"/>
          </a:xfrm>
          <a:prstGeom prst="rect">
            <a:avLst/>
          </a:prstGeom>
          <a:noFill/>
        </p:spPr>
        <p:txBody>
          <a:bodyPr wrap="square" rtlCol="0">
            <a:spAutoFit/>
          </a:bodyPr>
          <a:lstStyle/>
          <a:p>
            <a:pPr algn="ctr"/>
            <a:r>
              <a:rPr lang="en-US" sz="11500" b="1" dirty="0">
                <a:solidFill>
                  <a:schemeClr val="bg1"/>
                </a:solidFill>
                <a:latin typeface="FC Lamoon" panose="02000000000000000000" pitchFamily="2" charset="0"/>
                <a:cs typeface="FC Lamoon" panose="02000000000000000000" pitchFamily="2" charset="0"/>
              </a:rPr>
              <a:t>TOPICS</a:t>
            </a:r>
          </a:p>
        </p:txBody>
      </p:sp>
      <p:sp>
        <p:nvSpPr>
          <p:cNvPr id="23" name="TextBox 22">
            <a:extLst>
              <a:ext uri="{FF2B5EF4-FFF2-40B4-BE49-F238E27FC236}">
                <a16:creationId xmlns:a16="http://schemas.microsoft.com/office/drawing/2014/main" id="{D7DC9E29-AB95-AE9B-C40C-0D4B54EB4324}"/>
              </a:ext>
            </a:extLst>
          </p:cNvPr>
          <p:cNvSpPr txBox="1"/>
          <p:nvPr/>
        </p:nvSpPr>
        <p:spPr>
          <a:xfrm>
            <a:off x="8975743" y="5470101"/>
            <a:ext cx="402674" cy="769441"/>
          </a:xfrm>
          <a:prstGeom prst="rect">
            <a:avLst/>
          </a:prstGeom>
          <a:noFill/>
        </p:spPr>
        <p:txBody>
          <a:bodyPr wrap="none" rtlCol="0">
            <a:spAutoFit/>
          </a:bodyPr>
          <a:lstStyle/>
          <a:p>
            <a:r>
              <a:rPr lang="en-US" sz="4400" dirty="0">
                <a:latin typeface="FC Lamoon" panose="02000000000000000000" pitchFamily="2" charset="0"/>
                <a:cs typeface="FC Lamoon" panose="02000000000000000000" pitchFamily="2" charset="0"/>
              </a:rPr>
              <a:t>5</a:t>
            </a:r>
          </a:p>
        </p:txBody>
      </p:sp>
      <p:sp>
        <p:nvSpPr>
          <p:cNvPr id="24" name="TextBox 23">
            <a:extLst>
              <a:ext uri="{FF2B5EF4-FFF2-40B4-BE49-F238E27FC236}">
                <a16:creationId xmlns:a16="http://schemas.microsoft.com/office/drawing/2014/main" id="{A3F0FB7F-CB31-807F-E7F7-1362637856C2}"/>
              </a:ext>
            </a:extLst>
          </p:cNvPr>
          <p:cNvSpPr txBox="1"/>
          <p:nvPr/>
        </p:nvSpPr>
        <p:spPr>
          <a:xfrm>
            <a:off x="6229444" y="4171307"/>
            <a:ext cx="1880643" cy="646331"/>
          </a:xfrm>
          <a:prstGeom prst="rect">
            <a:avLst/>
          </a:prstGeom>
          <a:noFill/>
        </p:spPr>
        <p:txBody>
          <a:bodyPr wrap="none" rtlCol="0">
            <a:spAutoFit/>
          </a:bodyPr>
          <a:lstStyle/>
          <a:p>
            <a:r>
              <a:rPr lang="en-US" sz="3600" dirty="0">
                <a:latin typeface="FC Lamoon" panose="02000000000000000000" pitchFamily="2" charset="0"/>
                <a:cs typeface="FC Lamoon" panose="02000000000000000000" pitchFamily="2" charset="0"/>
              </a:rPr>
              <a:t>Experiment</a:t>
            </a:r>
          </a:p>
        </p:txBody>
      </p:sp>
    </p:spTree>
    <p:extLst>
      <p:ext uri="{BB962C8B-B14F-4D97-AF65-F5344CB8AC3E}">
        <p14:creationId xmlns:p14="http://schemas.microsoft.com/office/powerpoint/2010/main" val="6466812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7D09714-E6BE-A34B-CF6C-6AF0E20F110C}"/>
              </a:ext>
            </a:extLst>
          </p:cNvPr>
          <p:cNvSpPr/>
          <p:nvPr/>
        </p:nvSpPr>
        <p:spPr>
          <a:xfrm>
            <a:off x="7548465" y="-402"/>
            <a:ext cx="4779607" cy="6858000"/>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94CBF74-F848-5F89-A80C-23FCA5B2CE3B}"/>
              </a:ext>
            </a:extLst>
          </p:cNvPr>
          <p:cNvSpPr/>
          <p:nvPr/>
        </p:nvSpPr>
        <p:spPr>
          <a:xfrm>
            <a:off x="1150740" y="660769"/>
            <a:ext cx="10570866" cy="569481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1">
            <a:extLst>
              <a:ext uri="{FF2B5EF4-FFF2-40B4-BE49-F238E27FC236}">
                <a16:creationId xmlns:a16="http://schemas.microsoft.com/office/drawing/2014/main" id="{CE44A7EA-5930-E7A0-BEBA-46E26B0FC9F1}"/>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899DA35E-26B2-70C7-7A98-3AA580222D1A}"/>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1A41A63C-99B4-6D75-8BC6-3BDD63E2225E}"/>
              </a:ext>
            </a:extLst>
          </p:cNvPr>
          <p:cNvSpPr txBox="1"/>
          <p:nvPr/>
        </p:nvSpPr>
        <p:spPr>
          <a:xfrm>
            <a:off x="7913762" y="-262561"/>
            <a:ext cx="3814492" cy="923330"/>
          </a:xfrm>
          <a:prstGeom prst="rect">
            <a:avLst/>
          </a:prstGeom>
          <a:noFill/>
        </p:spPr>
        <p:txBody>
          <a:bodyPr wrap="square" rtlCol="0">
            <a:spAutoFit/>
          </a:bodyPr>
          <a:lstStyle/>
          <a:p>
            <a:r>
              <a:rPr lang="en-US" sz="5400" b="1" u="sng" dirty="0">
                <a:solidFill>
                  <a:schemeClr val="bg1"/>
                </a:solidFill>
                <a:latin typeface="FC Lamoon" panose="02000000000000000000" pitchFamily="2" charset="0"/>
                <a:cs typeface="FC Lamoon" panose="02000000000000000000" pitchFamily="2" charset="0"/>
              </a:rPr>
              <a:t>4. EXPERIMENT</a:t>
            </a:r>
          </a:p>
        </p:txBody>
      </p:sp>
      <p:sp>
        <p:nvSpPr>
          <p:cNvPr id="10" name="TextBox 9">
            <a:extLst>
              <a:ext uri="{FF2B5EF4-FFF2-40B4-BE49-F238E27FC236}">
                <a16:creationId xmlns:a16="http://schemas.microsoft.com/office/drawing/2014/main" id="{3944C4A8-F8D3-64BE-8162-31A842432D4F}"/>
              </a:ext>
            </a:extLst>
          </p:cNvPr>
          <p:cNvSpPr txBox="1"/>
          <p:nvPr/>
        </p:nvSpPr>
        <p:spPr>
          <a:xfrm>
            <a:off x="3996037" y="660367"/>
            <a:ext cx="5700600" cy="646331"/>
          </a:xfrm>
          <a:prstGeom prst="rect">
            <a:avLst/>
          </a:prstGeom>
          <a:noFill/>
        </p:spPr>
        <p:txBody>
          <a:bodyPr wrap="none" rtlCol="0">
            <a:spAutoFit/>
          </a:bodyPr>
          <a:lstStyle/>
          <a:p>
            <a:r>
              <a:rPr lang="en-US" sz="3600" b="1" dirty="0">
                <a:latin typeface="FC Lamoon" panose="02000000000000000000" pitchFamily="2" charset="0"/>
                <a:cs typeface="FC Lamoon" panose="02000000000000000000" pitchFamily="2" charset="0"/>
              </a:rPr>
              <a:t>Current : Trying tuning PID value .</a:t>
            </a:r>
          </a:p>
        </p:txBody>
      </p:sp>
      <p:sp>
        <p:nvSpPr>
          <p:cNvPr id="7" name="TextBox 6">
            <a:extLst>
              <a:ext uri="{FF2B5EF4-FFF2-40B4-BE49-F238E27FC236}">
                <a16:creationId xmlns:a16="http://schemas.microsoft.com/office/drawing/2014/main" id="{3D56BF96-FE6D-8329-303F-F9611AD938D2}"/>
              </a:ext>
            </a:extLst>
          </p:cNvPr>
          <p:cNvSpPr txBox="1"/>
          <p:nvPr/>
        </p:nvSpPr>
        <p:spPr>
          <a:xfrm>
            <a:off x="11794067" y="6334780"/>
            <a:ext cx="618066" cy="523220"/>
          </a:xfrm>
          <a:prstGeom prst="rect">
            <a:avLst/>
          </a:prstGeom>
          <a:noFill/>
        </p:spPr>
        <p:txBody>
          <a:bodyPr wrap="square" rtlCol="0">
            <a:spAutoFit/>
          </a:bodyPr>
          <a:lstStyle/>
          <a:p>
            <a:r>
              <a:rPr lang="en-US" sz="2800" dirty="0">
                <a:solidFill>
                  <a:schemeClr val="bg1"/>
                </a:solidFill>
                <a:latin typeface="FC Lamoon" panose="02000000000000000000" pitchFamily="2" charset="0"/>
                <a:cs typeface="FC Lamoon" panose="02000000000000000000" pitchFamily="2" charset="0"/>
              </a:rPr>
              <a:t>27</a:t>
            </a:r>
          </a:p>
        </p:txBody>
      </p:sp>
      <p:pic>
        <p:nvPicPr>
          <p:cNvPr id="8" name="IMG_2456">
            <a:hlinkClick r:id="" action="ppaction://media"/>
            <a:extLst>
              <a:ext uri="{FF2B5EF4-FFF2-40B4-BE49-F238E27FC236}">
                <a16:creationId xmlns:a16="http://schemas.microsoft.com/office/drawing/2014/main" id="{F9A7F8F4-C820-2701-0FA9-B71567C0283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773656" y="1380744"/>
            <a:ext cx="3301403" cy="4401871"/>
          </a:xfrm>
          <a:prstGeom prst="rect">
            <a:avLst/>
          </a:prstGeom>
        </p:spPr>
      </p:pic>
      <p:pic>
        <p:nvPicPr>
          <p:cNvPr id="13" name="Picture 12" descr="A computer and a computer on a table&#10;&#10;Description automatically generated">
            <a:extLst>
              <a:ext uri="{FF2B5EF4-FFF2-40B4-BE49-F238E27FC236}">
                <a16:creationId xmlns:a16="http://schemas.microsoft.com/office/drawing/2014/main" id="{D6F6E937-D710-98C5-58D8-0EDD1B7E952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0789" y="1343922"/>
            <a:ext cx="5918257" cy="4438693"/>
          </a:xfrm>
          <a:prstGeom prst="rect">
            <a:avLst/>
          </a:prstGeom>
        </p:spPr>
      </p:pic>
    </p:spTree>
    <p:extLst>
      <p:ext uri="{BB962C8B-B14F-4D97-AF65-F5344CB8AC3E}">
        <p14:creationId xmlns:p14="http://schemas.microsoft.com/office/powerpoint/2010/main" val="798951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76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7D09714-E6BE-A34B-CF6C-6AF0E20F110C}"/>
              </a:ext>
            </a:extLst>
          </p:cNvPr>
          <p:cNvSpPr/>
          <p:nvPr/>
        </p:nvSpPr>
        <p:spPr>
          <a:xfrm>
            <a:off x="7548465" y="-402"/>
            <a:ext cx="4779607" cy="6858000"/>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E94CBF74-F848-5F89-A80C-23FCA5B2CE3B}"/>
              </a:ext>
            </a:extLst>
          </p:cNvPr>
          <p:cNvSpPr/>
          <p:nvPr/>
        </p:nvSpPr>
        <p:spPr>
          <a:xfrm>
            <a:off x="1150740" y="660769"/>
            <a:ext cx="10570866" cy="569481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1">
            <a:extLst>
              <a:ext uri="{FF2B5EF4-FFF2-40B4-BE49-F238E27FC236}">
                <a16:creationId xmlns:a16="http://schemas.microsoft.com/office/drawing/2014/main" id="{CE44A7EA-5930-E7A0-BEBA-46E26B0FC9F1}"/>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899DA35E-26B2-70C7-7A98-3AA580222D1A}"/>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1A41A63C-99B4-6D75-8BC6-3BDD63E2225E}"/>
              </a:ext>
            </a:extLst>
          </p:cNvPr>
          <p:cNvSpPr txBox="1"/>
          <p:nvPr/>
        </p:nvSpPr>
        <p:spPr>
          <a:xfrm>
            <a:off x="7913762" y="-262561"/>
            <a:ext cx="3814492" cy="923330"/>
          </a:xfrm>
          <a:prstGeom prst="rect">
            <a:avLst/>
          </a:prstGeom>
          <a:noFill/>
        </p:spPr>
        <p:txBody>
          <a:bodyPr wrap="square" rtlCol="0">
            <a:spAutoFit/>
          </a:bodyPr>
          <a:lstStyle/>
          <a:p>
            <a:r>
              <a:rPr lang="en-US" sz="5400" b="1" u="sng" dirty="0">
                <a:solidFill>
                  <a:schemeClr val="bg1"/>
                </a:solidFill>
                <a:latin typeface="FC Lamoon" panose="02000000000000000000" pitchFamily="2" charset="0"/>
                <a:cs typeface="FC Lamoon" panose="02000000000000000000" pitchFamily="2" charset="0"/>
              </a:rPr>
              <a:t>4. EXPERIMENT</a:t>
            </a:r>
          </a:p>
        </p:txBody>
      </p:sp>
      <p:sp>
        <p:nvSpPr>
          <p:cNvPr id="7" name="TextBox 6">
            <a:extLst>
              <a:ext uri="{FF2B5EF4-FFF2-40B4-BE49-F238E27FC236}">
                <a16:creationId xmlns:a16="http://schemas.microsoft.com/office/drawing/2014/main" id="{3D56BF96-FE6D-8329-303F-F9611AD938D2}"/>
              </a:ext>
            </a:extLst>
          </p:cNvPr>
          <p:cNvSpPr txBox="1"/>
          <p:nvPr/>
        </p:nvSpPr>
        <p:spPr>
          <a:xfrm>
            <a:off x="11794067" y="6334780"/>
            <a:ext cx="618066" cy="523220"/>
          </a:xfrm>
          <a:prstGeom prst="rect">
            <a:avLst/>
          </a:prstGeom>
          <a:noFill/>
        </p:spPr>
        <p:txBody>
          <a:bodyPr wrap="square" rtlCol="0">
            <a:spAutoFit/>
          </a:bodyPr>
          <a:lstStyle/>
          <a:p>
            <a:r>
              <a:rPr lang="en-US" sz="2800" dirty="0">
                <a:solidFill>
                  <a:schemeClr val="bg1"/>
                </a:solidFill>
                <a:latin typeface="FC Lamoon" panose="02000000000000000000" pitchFamily="2" charset="0"/>
                <a:cs typeface="FC Lamoon" panose="02000000000000000000" pitchFamily="2" charset="0"/>
              </a:rPr>
              <a:t>28</a:t>
            </a:r>
          </a:p>
        </p:txBody>
      </p:sp>
      <p:sp>
        <p:nvSpPr>
          <p:cNvPr id="9" name="TextBox 8">
            <a:extLst>
              <a:ext uri="{FF2B5EF4-FFF2-40B4-BE49-F238E27FC236}">
                <a16:creationId xmlns:a16="http://schemas.microsoft.com/office/drawing/2014/main" id="{24ED61FB-5A8D-4E58-A5B8-63D1C371AC1F}"/>
              </a:ext>
            </a:extLst>
          </p:cNvPr>
          <p:cNvSpPr txBox="1"/>
          <p:nvPr/>
        </p:nvSpPr>
        <p:spPr>
          <a:xfrm>
            <a:off x="1761875" y="697457"/>
            <a:ext cx="1725152" cy="830997"/>
          </a:xfrm>
          <a:prstGeom prst="rect">
            <a:avLst/>
          </a:prstGeom>
          <a:noFill/>
        </p:spPr>
        <p:txBody>
          <a:bodyPr wrap="none" rtlCol="0">
            <a:spAutoFit/>
          </a:bodyPr>
          <a:lstStyle/>
          <a:p>
            <a:r>
              <a:rPr lang="en-US" sz="4800" b="1" u="sng" dirty="0">
                <a:latin typeface="FC Lamoon" panose="02000000000000000000" pitchFamily="2" charset="0"/>
                <a:cs typeface="FC Lamoon" panose="02000000000000000000" pitchFamily="2" charset="0"/>
              </a:rPr>
              <a:t>RESULT</a:t>
            </a:r>
          </a:p>
        </p:txBody>
      </p:sp>
      <p:sp>
        <p:nvSpPr>
          <p:cNvPr id="11" name="TextBox 10">
            <a:extLst>
              <a:ext uri="{FF2B5EF4-FFF2-40B4-BE49-F238E27FC236}">
                <a16:creationId xmlns:a16="http://schemas.microsoft.com/office/drawing/2014/main" id="{F995B59B-9EB4-20A9-EEAB-858F05C43956}"/>
              </a:ext>
            </a:extLst>
          </p:cNvPr>
          <p:cNvSpPr txBox="1"/>
          <p:nvPr/>
        </p:nvSpPr>
        <p:spPr>
          <a:xfrm>
            <a:off x="1761875" y="1599829"/>
            <a:ext cx="3403496" cy="584775"/>
          </a:xfrm>
          <a:prstGeom prst="rect">
            <a:avLst/>
          </a:prstGeom>
          <a:noFill/>
        </p:spPr>
        <p:txBody>
          <a:bodyPr wrap="none" rtlCol="0">
            <a:spAutoFit/>
          </a:bodyPr>
          <a:lstStyle/>
          <a:p>
            <a:pPr marL="571500" indent="-571500">
              <a:buFont typeface="Arial" panose="020B0604020202020204" pitchFamily="34" charset="0"/>
              <a:buChar char="•"/>
            </a:pPr>
            <a:r>
              <a:rPr lang="en-US" sz="3200" dirty="0">
                <a:latin typeface="FC Lamoon" panose="02000000000000000000" pitchFamily="2" charset="0"/>
                <a:cs typeface="FC Lamoon" panose="02000000000000000000" pitchFamily="2" charset="0"/>
              </a:rPr>
              <a:t>Program work well. </a:t>
            </a:r>
          </a:p>
        </p:txBody>
      </p:sp>
      <p:sp>
        <p:nvSpPr>
          <p:cNvPr id="14" name="TextBox 13">
            <a:extLst>
              <a:ext uri="{FF2B5EF4-FFF2-40B4-BE49-F238E27FC236}">
                <a16:creationId xmlns:a16="http://schemas.microsoft.com/office/drawing/2014/main" id="{0D0FB5EF-BD18-1EC0-4493-732D9C3128D4}"/>
              </a:ext>
            </a:extLst>
          </p:cNvPr>
          <p:cNvSpPr txBox="1"/>
          <p:nvPr/>
        </p:nvSpPr>
        <p:spPr>
          <a:xfrm>
            <a:off x="1761875" y="2261000"/>
            <a:ext cx="6207368" cy="584775"/>
          </a:xfrm>
          <a:prstGeom prst="rect">
            <a:avLst/>
          </a:prstGeom>
          <a:noFill/>
        </p:spPr>
        <p:txBody>
          <a:bodyPr wrap="square">
            <a:spAutoFit/>
          </a:bodyPr>
          <a:lstStyle/>
          <a:p>
            <a:pPr marL="571500" indent="-571500">
              <a:buFont typeface="Arial" panose="020B0604020202020204" pitchFamily="34" charset="0"/>
              <a:buChar char="•"/>
            </a:pPr>
            <a:r>
              <a:rPr lang="en-US" sz="3200" dirty="0">
                <a:latin typeface="FC Lamoon" panose="02000000000000000000" pitchFamily="2" charset="0"/>
                <a:cs typeface="FC Lamoon" panose="02000000000000000000" pitchFamily="2" charset="0"/>
              </a:rPr>
              <a:t>Can collect images and tuning PID.</a:t>
            </a:r>
          </a:p>
        </p:txBody>
      </p:sp>
      <p:sp>
        <p:nvSpPr>
          <p:cNvPr id="16" name="TextBox 15">
            <a:extLst>
              <a:ext uri="{FF2B5EF4-FFF2-40B4-BE49-F238E27FC236}">
                <a16:creationId xmlns:a16="http://schemas.microsoft.com/office/drawing/2014/main" id="{C6EF264B-C139-2392-BDC4-4AA35542A91E}"/>
              </a:ext>
            </a:extLst>
          </p:cNvPr>
          <p:cNvSpPr txBox="1"/>
          <p:nvPr/>
        </p:nvSpPr>
        <p:spPr>
          <a:xfrm>
            <a:off x="1761875" y="2922171"/>
            <a:ext cx="7288992" cy="584775"/>
          </a:xfrm>
          <a:prstGeom prst="rect">
            <a:avLst/>
          </a:prstGeom>
          <a:noFill/>
        </p:spPr>
        <p:txBody>
          <a:bodyPr wrap="square">
            <a:spAutoFit/>
          </a:bodyPr>
          <a:lstStyle/>
          <a:p>
            <a:pPr marL="571500" indent="-571500">
              <a:buFont typeface="Arial" panose="020B0604020202020204" pitchFamily="34" charset="0"/>
              <a:buChar char="•"/>
            </a:pPr>
            <a:r>
              <a:rPr lang="en-US" sz="3200" dirty="0">
                <a:latin typeface="FC Lamoon" panose="02000000000000000000" pitchFamily="2" charset="0"/>
                <a:cs typeface="FC Lamoon" panose="02000000000000000000" pitchFamily="2" charset="0"/>
              </a:rPr>
              <a:t>The range of acceptable position is 52.0 - 52.05</a:t>
            </a:r>
          </a:p>
        </p:txBody>
      </p:sp>
      <p:pic>
        <p:nvPicPr>
          <p:cNvPr id="18" name="Picture 17">
            <a:extLst>
              <a:ext uri="{FF2B5EF4-FFF2-40B4-BE49-F238E27FC236}">
                <a16:creationId xmlns:a16="http://schemas.microsoft.com/office/drawing/2014/main" id="{3EE2DD94-E068-DC50-2CF0-1068EE7D826F}"/>
              </a:ext>
            </a:extLst>
          </p:cNvPr>
          <p:cNvPicPr>
            <a:picLocks noChangeAspect="1"/>
          </p:cNvPicPr>
          <p:nvPr/>
        </p:nvPicPr>
        <p:blipFill>
          <a:blip r:embed="rId2"/>
          <a:stretch>
            <a:fillRect/>
          </a:stretch>
        </p:blipFill>
        <p:spPr>
          <a:xfrm>
            <a:off x="5977972" y="3506946"/>
            <a:ext cx="5607035" cy="2744372"/>
          </a:xfrm>
          <a:prstGeom prst="rect">
            <a:avLst/>
          </a:prstGeom>
        </p:spPr>
      </p:pic>
    </p:spTree>
    <p:extLst>
      <p:ext uri="{BB962C8B-B14F-4D97-AF65-F5344CB8AC3E}">
        <p14:creationId xmlns:p14="http://schemas.microsoft.com/office/powerpoint/2010/main" val="42112055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526CD4-F313-5D37-06FF-2B37DE9249F5}"/>
              </a:ext>
            </a:extLst>
          </p:cNvPr>
          <p:cNvSpPr/>
          <p:nvPr/>
        </p:nvSpPr>
        <p:spPr>
          <a:xfrm>
            <a:off x="1291165" y="1490131"/>
            <a:ext cx="9609667" cy="4470401"/>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0328E3-D556-210F-BB5D-6B345EC5B23D}"/>
              </a:ext>
            </a:extLst>
          </p:cNvPr>
          <p:cNvSpPr/>
          <p:nvPr/>
        </p:nvSpPr>
        <p:spPr>
          <a:xfrm>
            <a:off x="0" y="0"/>
            <a:ext cx="12192000" cy="149013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1618A80-CDCD-7022-76AC-053926AA1B9D}"/>
              </a:ext>
            </a:extLst>
          </p:cNvPr>
          <p:cNvSpPr/>
          <p:nvPr/>
        </p:nvSpPr>
        <p:spPr>
          <a:xfrm>
            <a:off x="10397067" y="1092199"/>
            <a:ext cx="1794933" cy="397934"/>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47E6691-3BFE-59AD-EF56-1ACE102C4521}"/>
              </a:ext>
            </a:extLst>
          </p:cNvPr>
          <p:cNvSpPr txBox="1"/>
          <p:nvPr/>
        </p:nvSpPr>
        <p:spPr>
          <a:xfrm>
            <a:off x="3830752" y="73036"/>
            <a:ext cx="3882794" cy="1323439"/>
          </a:xfrm>
          <a:prstGeom prst="rect">
            <a:avLst/>
          </a:prstGeom>
          <a:noFill/>
        </p:spPr>
        <p:txBody>
          <a:bodyPr wrap="none" rtlCol="0">
            <a:spAutoFit/>
          </a:bodyPr>
          <a:lstStyle/>
          <a:p>
            <a:r>
              <a:rPr lang="en-US" sz="8000" b="1" dirty="0">
                <a:latin typeface="FC Lamoon" panose="02000000000000000000" pitchFamily="2" charset="0"/>
                <a:cs typeface="FC Lamoon" panose="02000000000000000000" pitchFamily="2" charset="0"/>
              </a:rPr>
              <a:t>Additional</a:t>
            </a:r>
          </a:p>
        </p:txBody>
      </p:sp>
      <p:sp>
        <p:nvSpPr>
          <p:cNvPr id="21" name="TextBox 20">
            <a:extLst>
              <a:ext uri="{FF2B5EF4-FFF2-40B4-BE49-F238E27FC236}">
                <a16:creationId xmlns:a16="http://schemas.microsoft.com/office/drawing/2014/main" id="{D97AD034-C2A7-CB42-A3AB-AB4758C1B767}"/>
              </a:ext>
            </a:extLst>
          </p:cNvPr>
          <p:cNvSpPr txBox="1"/>
          <p:nvPr/>
        </p:nvSpPr>
        <p:spPr>
          <a:xfrm>
            <a:off x="1854200" y="1573479"/>
            <a:ext cx="6832600" cy="584775"/>
          </a:xfrm>
          <a:prstGeom prst="rect">
            <a:avLst/>
          </a:prstGeom>
          <a:noFill/>
        </p:spPr>
        <p:txBody>
          <a:bodyPr wrap="square">
            <a:spAutoFit/>
          </a:bodyPr>
          <a:lstStyle/>
          <a:p>
            <a:pPr marL="571500" indent="-571500">
              <a:buFont typeface="Arial" panose="020B0604020202020204" pitchFamily="34" charset="0"/>
              <a:buChar char="•"/>
            </a:pPr>
            <a:r>
              <a:rPr lang="en-US" sz="3200" dirty="0">
                <a:solidFill>
                  <a:schemeClr val="bg1"/>
                </a:solidFill>
                <a:latin typeface="FC Lamoon" panose="02000000000000000000" pitchFamily="2" charset="0"/>
                <a:cs typeface="FC Lamoon" panose="02000000000000000000" pitchFamily="2" charset="0"/>
              </a:rPr>
              <a:t>Add input command for another user .</a:t>
            </a:r>
          </a:p>
        </p:txBody>
      </p:sp>
      <p:sp>
        <p:nvSpPr>
          <p:cNvPr id="2" name="TextBox 1">
            <a:extLst>
              <a:ext uri="{FF2B5EF4-FFF2-40B4-BE49-F238E27FC236}">
                <a16:creationId xmlns:a16="http://schemas.microsoft.com/office/drawing/2014/main" id="{9B83173C-8221-427F-CC98-8F99148F5807}"/>
              </a:ext>
            </a:extLst>
          </p:cNvPr>
          <p:cNvSpPr txBox="1"/>
          <p:nvPr/>
        </p:nvSpPr>
        <p:spPr>
          <a:xfrm>
            <a:off x="11700933" y="6334780"/>
            <a:ext cx="5154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29</a:t>
            </a:r>
          </a:p>
        </p:txBody>
      </p:sp>
      <p:pic>
        <p:nvPicPr>
          <p:cNvPr id="6" name="Picture 5">
            <a:extLst>
              <a:ext uri="{FF2B5EF4-FFF2-40B4-BE49-F238E27FC236}">
                <a16:creationId xmlns:a16="http://schemas.microsoft.com/office/drawing/2014/main" id="{0A4DB301-0C5D-1A4C-4EC8-C1E3FDA2FBEC}"/>
              </a:ext>
            </a:extLst>
          </p:cNvPr>
          <p:cNvPicPr>
            <a:picLocks noChangeAspect="1"/>
          </p:cNvPicPr>
          <p:nvPr/>
        </p:nvPicPr>
        <p:blipFill>
          <a:blip r:embed="rId2"/>
          <a:stretch>
            <a:fillRect/>
          </a:stretch>
        </p:blipFill>
        <p:spPr>
          <a:xfrm>
            <a:off x="3584275" y="2133601"/>
            <a:ext cx="5023450" cy="3768776"/>
          </a:xfrm>
          <a:prstGeom prst="rect">
            <a:avLst/>
          </a:prstGeom>
        </p:spPr>
      </p:pic>
    </p:spTree>
    <p:extLst>
      <p:ext uri="{BB962C8B-B14F-4D97-AF65-F5344CB8AC3E}">
        <p14:creationId xmlns:p14="http://schemas.microsoft.com/office/powerpoint/2010/main" val="29521032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526CD4-F313-5D37-06FF-2B37DE9249F5}"/>
              </a:ext>
            </a:extLst>
          </p:cNvPr>
          <p:cNvSpPr/>
          <p:nvPr/>
        </p:nvSpPr>
        <p:spPr>
          <a:xfrm>
            <a:off x="1291165" y="1490131"/>
            <a:ext cx="9609667" cy="4470401"/>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0328E3-D556-210F-BB5D-6B345EC5B23D}"/>
              </a:ext>
            </a:extLst>
          </p:cNvPr>
          <p:cNvSpPr/>
          <p:nvPr/>
        </p:nvSpPr>
        <p:spPr>
          <a:xfrm>
            <a:off x="0" y="0"/>
            <a:ext cx="12192000" cy="149013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1618A80-CDCD-7022-76AC-053926AA1B9D}"/>
              </a:ext>
            </a:extLst>
          </p:cNvPr>
          <p:cNvSpPr/>
          <p:nvPr/>
        </p:nvSpPr>
        <p:spPr>
          <a:xfrm>
            <a:off x="10397067" y="1092199"/>
            <a:ext cx="1794933" cy="397934"/>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47E6691-3BFE-59AD-EF56-1ACE102C4521}"/>
              </a:ext>
            </a:extLst>
          </p:cNvPr>
          <p:cNvSpPr txBox="1"/>
          <p:nvPr/>
        </p:nvSpPr>
        <p:spPr>
          <a:xfrm>
            <a:off x="3830752" y="73036"/>
            <a:ext cx="3882794" cy="1323439"/>
          </a:xfrm>
          <a:prstGeom prst="rect">
            <a:avLst/>
          </a:prstGeom>
          <a:noFill/>
        </p:spPr>
        <p:txBody>
          <a:bodyPr wrap="none" rtlCol="0">
            <a:spAutoFit/>
          </a:bodyPr>
          <a:lstStyle/>
          <a:p>
            <a:r>
              <a:rPr lang="en-US" sz="8000" b="1" dirty="0">
                <a:latin typeface="FC Lamoon" panose="02000000000000000000" pitchFamily="2" charset="0"/>
                <a:cs typeface="FC Lamoon" panose="02000000000000000000" pitchFamily="2" charset="0"/>
              </a:rPr>
              <a:t>Additional</a:t>
            </a:r>
          </a:p>
        </p:txBody>
      </p:sp>
      <p:sp>
        <p:nvSpPr>
          <p:cNvPr id="21" name="TextBox 20">
            <a:extLst>
              <a:ext uri="{FF2B5EF4-FFF2-40B4-BE49-F238E27FC236}">
                <a16:creationId xmlns:a16="http://schemas.microsoft.com/office/drawing/2014/main" id="{D97AD034-C2A7-CB42-A3AB-AB4758C1B767}"/>
              </a:ext>
            </a:extLst>
          </p:cNvPr>
          <p:cNvSpPr txBox="1"/>
          <p:nvPr/>
        </p:nvSpPr>
        <p:spPr>
          <a:xfrm>
            <a:off x="1854200" y="1573479"/>
            <a:ext cx="6832600" cy="584775"/>
          </a:xfrm>
          <a:prstGeom prst="rect">
            <a:avLst/>
          </a:prstGeom>
          <a:noFill/>
        </p:spPr>
        <p:txBody>
          <a:bodyPr wrap="square">
            <a:spAutoFit/>
          </a:bodyPr>
          <a:lstStyle/>
          <a:p>
            <a:pPr marL="571500" indent="-571500">
              <a:buFont typeface="Arial" panose="020B0604020202020204" pitchFamily="34" charset="0"/>
              <a:buChar char="•"/>
            </a:pPr>
            <a:r>
              <a:rPr lang="en-US" sz="3200" dirty="0">
                <a:solidFill>
                  <a:schemeClr val="bg1"/>
                </a:solidFill>
                <a:latin typeface="FC Lamoon" panose="02000000000000000000" pitchFamily="2" charset="0"/>
                <a:cs typeface="FC Lamoon" panose="02000000000000000000" pitchFamily="2" charset="0"/>
              </a:rPr>
              <a:t>Add </a:t>
            </a:r>
            <a:r>
              <a:rPr lang="en-US" sz="3200" dirty="0" err="1">
                <a:solidFill>
                  <a:schemeClr val="bg1"/>
                </a:solidFill>
                <a:latin typeface="FC Lamoon" panose="02000000000000000000" pitchFamily="2" charset="0"/>
                <a:cs typeface="FC Lamoon" panose="02000000000000000000" pitchFamily="2" charset="0"/>
              </a:rPr>
              <a:t>ui</a:t>
            </a:r>
            <a:r>
              <a:rPr lang="en-US" sz="3200" dirty="0">
                <a:solidFill>
                  <a:schemeClr val="bg1"/>
                </a:solidFill>
                <a:latin typeface="FC Lamoon" panose="02000000000000000000" pitchFamily="2" charset="0"/>
                <a:cs typeface="FC Lamoon" panose="02000000000000000000" pitchFamily="2" charset="0"/>
              </a:rPr>
              <a:t> window for another user .</a:t>
            </a:r>
          </a:p>
        </p:txBody>
      </p:sp>
      <p:sp>
        <p:nvSpPr>
          <p:cNvPr id="2" name="TextBox 1">
            <a:extLst>
              <a:ext uri="{FF2B5EF4-FFF2-40B4-BE49-F238E27FC236}">
                <a16:creationId xmlns:a16="http://schemas.microsoft.com/office/drawing/2014/main" id="{9B83173C-8221-427F-CC98-8F99148F5807}"/>
              </a:ext>
            </a:extLst>
          </p:cNvPr>
          <p:cNvSpPr txBox="1"/>
          <p:nvPr/>
        </p:nvSpPr>
        <p:spPr>
          <a:xfrm>
            <a:off x="11700933" y="6334780"/>
            <a:ext cx="5154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30</a:t>
            </a:r>
          </a:p>
        </p:txBody>
      </p:sp>
      <p:pic>
        <p:nvPicPr>
          <p:cNvPr id="7" name="Picture 6" descr="A screenshot of a computer&#10;&#10;Description automatically generated">
            <a:extLst>
              <a:ext uri="{FF2B5EF4-FFF2-40B4-BE49-F238E27FC236}">
                <a16:creationId xmlns:a16="http://schemas.microsoft.com/office/drawing/2014/main" id="{E0978930-CABB-588D-5441-BE27B37910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7149" y="2082970"/>
            <a:ext cx="7196667" cy="3809673"/>
          </a:xfrm>
          <a:prstGeom prst="rect">
            <a:avLst/>
          </a:prstGeom>
        </p:spPr>
      </p:pic>
    </p:spTree>
    <p:extLst>
      <p:ext uri="{BB962C8B-B14F-4D97-AF65-F5344CB8AC3E}">
        <p14:creationId xmlns:p14="http://schemas.microsoft.com/office/powerpoint/2010/main" val="18422703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526CD4-F313-5D37-06FF-2B37DE9249F5}"/>
              </a:ext>
            </a:extLst>
          </p:cNvPr>
          <p:cNvSpPr/>
          <p:nvPr/>
        </p:nvSpPr>
        <p:spPr>
          <a:xfrm>
            <a:off x="1060450" y="1490133"/>
            <a:ext cx="10071099" cy="4978402"/>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70328E3-D556-210F-BB5D-6B345EC5B23D}"/>
              </a:ext>
            </a:extLst>
          </p:cNvPr>
          <p:cNvSpPr/>
          <p:nvPr/>
        </p:nvSpPr>
        <p:spPr>
          <a:xfrm>
            <a:off x="0" y="0"/>
            <a:ext cx="12192000" cy="149013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1618A80-CDCD-7022-76AC-053926AA1B9D}"/>
              </a:ext>
            </a:extLst>
          </p:cNvPr>
          <p:cNvSpPr/>
          <p:nvPr/>
        </p:nvSpPr>
        <p:spPr>
          <a:xfrm>
            <a:off x="10397067" y="1092199"/>
            <a:ext cx="1794933" cy="397934"/>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47E6691-3BFE-59AD-EF56-1ACE102C4521}"/>
              </a:ext>
            </a:extLst>
          </p:cNvPr>
          <p:cNvSpPr txBox="1"/>
          <p:nvPr/>
        </p:nvSpPr>
        <p:spPr>
          <a:xfrm>
            <a:off x="3830752" y="73036"/>
            <a:ext cx="3882794" cy="1323439"/>
          </a:xfrm>
          <a:prstGeom prst="rect">
            <a:avLst/>
          </a:prstGeom>
          <a:noFill/>
        </p:spPr>
        <p:txBody>
          <a:bodyPr wrap="none" rtlCol="0">
            <a:spAutoFit/>
          </a:bodyPr>
          <a:lstStyle/>
          <a:p>
            <a:r>
              <a:rPr lang="en-US" sz="8000" b="1" dirty="0">
                <a:latin typeface="FC Lamoon" panose="02000000000000000000" pitchFamily="2" charset="0"/>
                <a:cs typeface="FC Lamoon" panose="02000000000000000000" pitchFamily="2" charset="0"/>
              </a:rPr>
              <a:t>Additional</a:t>
            </a:r>
          </a:p>
        </p:txBody>
      </p:sp>
      <p:sp>
        <p:nvSpPr>
          <p:cNvPr id="21" name="TextBox 20">
            <a:extLst>
              <a:ext uri="{FF2B5EF4-FFF2-40B4-BE49-F238E27FC236}">
                <a16:creationId xmlns:a16="http://schemas.microsoft.com/office/drawing/2014/main" id="{D97AD034-C2A7-CB42-A3AB-AB4758C1B767}"/>
              </a:ext>
            </a:extLst>
          </p:cNvPr>
          <p:cNvSpPr txBox="1"/>
          <p:nvPr/>
        </p:nvSpPr>
        <p:spPr>
          <a:xfrm>
            <a:off x="1854200" y="1573479"/>
            <a:ext cx="6832600" cy="584775"/>
          </a:xfrm>
          <a:prstGeom prst="rect">
            <a:avLst/>
          </a:prstGeom>
          <a:noFill/>
        </p:spPr>
        <p:txBody>
          <a:bodyPr wrap="square">
            <a:spAutoFit/>
          </a:bodyPr>
          <a:lstStyle/>
          <a:p>
            <a:pPr marL="571500" indent="-571500">
              <a:buFont typeface="Arial" panose="020B0604020202020204" pitchFamily="34" charset="0"/>
              <a:buChar char="•"/>
            </a:pPr>
            <a:r>
              <a:rPr lang="en-US" sz="3200" dirty="0">
                <a:solidFill>
                  <a:schemeClr val="bg1"/>
                </a:solidFill>
                <a:latin typeface="FC Lamoon" panose="02000000000000000000" pitchFamily="2" charset="0"/>
                <a:cs typeface="FC Lamoon" panose="02000000000000000000" pitchFamily="2" charset="0"/>
              </a:rPr>
              <a:t>Have 2 options . </a:t>
            </a:r>
          </a:p>
        </p:txBody>
      </p:sp>
      <p:sp>
        <p:nvSpPr>
          <p:cNvPr id="2" name="TextBox 1">
            <a:extLst>
              <a:ext uri="{FF2B5EF4-FFF2-40B4-BE49-F238E27FC236}">
                <a16:creationId xmlns:a16="http://schemas.microsoft.com/office/drawing/2014/main" id="{9B83173C-8221-427F-CC98-8F99148F5807}"/>
              </a:ext>
            </a:extLst>
          </p:cNvPr>
          <p:cNvSpPr txBox="1"/>
          <p:nvPr/>
        </p:nvSpPr>
        <p:spPr>
          <a:xfrm>
            <a:off x="11700933" y="6334780"/>
            <a:ext cx="5154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31</a:t>
            </a:r>
          </a:p>
        </p:txBody>
      </p:sp>
      <p:sp>
        <p:nvSpPr>
          <p:cNvPr id="3" name="TextBox 2">
            <a:extLst>
              <a:ext uri="{FF2B5EF4-FFF2-40B4-BE49-F238E27FC236}">
                <a16:creationId xmlns:a16="http://schemas.microsoft.com/office/drawing/2014/main" id="{81065877-3198-B134-D996-70783B52D510}"/>
              </a:ext>
            </a:extLst>
          </p:cNvPr>
          <p:cNvSpPr txBox="1"/>
          <p:nvPr/>
        </p:nvSpPr>
        <p:spPr>
          <a:xfrm>
            <a:off x="2426234" y="2023225"/>
            <a:ext cx="4841390" cy="461665"/>
          </a:xfrm>
          <a:prstGeom prst="rect">
            <a:avLst/>
          </a:prstGeom>
          <a:noFill/>
        </p:spPr>
        <p:txBody>
          <a:bodyPr wrap="none" rtlCol="0">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Option 1 : Enter values with default values.</a:t>
            </a:r>
          </a:p>
        </p:txBody>
      </p:sp>
      <p:sp>
        <p:nvSpPr>
          <p:cNvPr id="4" name="TextBox 3">
            <a:extLst>
              <a:ext uri="{FF2B5EF4-FFF2-40B4-BE49-F238E27FC236}">
                <a16:creationId xmlns:a16="http://schemas.microsoft.com/office/drawing/2014/main" id="{9C6D7353-AD3A-BE16-0DF8-F712721B24F1}"/>
              </a:ext>
            </a:extLst>
          </p:cNvPr>
          <p:cNvSpPr txBox="1"/>
          <p:nvPr/>
        </p:nvSpPr>
        <p:spPr>
          <a:xfrm>
            <a:off x="2426234" y="2419234"/>
            <a:ext cx="6662401" cy="461665"/>
          </a:xfrm>
          <a:prstGeom prst="rect">
            <a:avLst/>
          </a:prstGeom>
          <a:noFill/>
        </p:spPr>
        <p:txBody>
          <a:bodyPr wrap="none" rtlCol="0">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Click “DEFAULT” button then program will start immediately .</a:t>
            </a:r>
          </a:p>
        </p:txBody>
      </p:sp>
      <p:pic>
        <p:nvPicPr>
          <p:cNvPr id="6" name="Picture 5" descr="A screenshot of a computer&#10;&#10;Description automatically generated">
            <a:extLst>
              <a:ext uri="{FF2B5EF4-FFF2-40B4-BE49-F238E27FC236}">
                <a16:creationId xmlns:a16="http://schemas.microsoft.com/office/drawing/2014/main" id="{DC3AC834-6F77-3EA0-BC19-DF692895DD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1798" y="2880899"/>
            <a:ext cx="7708402" cy="3587636"/>
          </a:xfrm>
          <a:prstGeom prst="rect">
            <a:avLst/>
          </a:prstGeom>
        </p:spPr>
      </p:pic>
    </p:spTree>
    <p:extLst>
      <p:ext uri="{BB962C8B-B14F-4D97-AF65-F5344CB8AC3E}">
        <p14:creationId xmlns:p14="http://schemas.microsoft.com/office/powerpoint/2010/main" val="36170442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526CD4-F313-5D37-06FF-2B37DE9249F5}"/>
              </a:ext>
            </a:extLst>
          </p:cNvPr>
          <p:cNvSpPr/>
          <p:nvPr/>
        </p:nvSpPr>
        <p:spPr>
          <a:xfrm>
            <a:off x="1060450" y="1490133"/>
            <a:ext cx="10071099" cy="4978402"/>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70328E3-D556-210F-BB5D-6B345EC5B23D}"/>
              </a:ext>
            </a:extLst>
          </p:cNvPr>
          <p:cNvSpPr/>
          <p:nvPr/>
        </p:nvSpPr>
        <p:spPr>
          <a:xfrm>
            <a:off x="0" y="0"/>
            <a:ext cx="12192000" cy="1490133"/>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1618A80-CDCD-7022-76AC-053926AA1B9D}"/>
              </a:ext>
            </a:extLst>
          </p:cNvPr>
          <p:cNvSpPr/>
          <p:nvPr/>
        </p:nvSpPr>
        <p:spPr>
          <a:xfrm>
            <a:off x="10397067" y="1092199"/>
            <a:ext cx="1794933" cy="397934"/>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47E6691-3BFE-59AD-EF56-1ACE102C4521}"/>
              </a:ext>
            </a:extLst>
          </p:cNvPr>
          <p:cNvSpPr txBox="1"/>
          <p:nvPr/>
        </p:nvSpPr>
        <p:spPr>
          <a:xfrm>
            <a:off x="3830752" y="73036"/>
            <a:ext cx="3882794" cy="1323439"/>
          </a:xfrm>
          <a:prstGeom prst="rect">
            <a:avLst/>
          </a:prstGeom>
          <a:noFill/>
        </p:spPr>
        <p:txBody>
          <a:bodyPr wrap="none" rtlCol="0">
            <a:spAutoFit/>
          </a:bodyPr>
          <a:lstStyle/>
          <a:p>
            <a:r>
              <a:rPr lang="en-US" sz="8000" b="1" dirty="0">
                <a:latin typeface="FC Lamoon" panose="02000000000000000000" pitchFamily="2" charset="0"/>
                <a:cs typeface="FC Lamoon" panose="02000000000000000000" pitchFamily="2" charset="0"/>
              </a:rPr>
              <a:t>Additional</a:t>
            </a:r>
          </a:p>
        </p:txBody>
      </p:sp>
      <p:sp>
        <p:nvSpPr>
          <p:cNvPr id="2" name="TextBox 1">
            <a:extLst>
              <a:ext uri="{FF2B5EF4-FFF2-40B4-BE49-F238E27FC236}">
                <a16:creationId xmlns:a16="http://schemas.microsoft.com/office/drawing/2014/main" id="{9B83173C-8221-427F-CC98-8F99148F5807}"/>
              </a:ext>
            </a:extLst>
          </p:cNvPr>
          <p:cNvSpPr txBox="1"/>
          <p:nvPr/>
        </p:nvSpPr>
        <p:spPr>
          <a:xfrm>
            <a:off x="11700933" y="6334780"/>
            <a:ext cx="5154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32</a:t>
            </a:r>
          </a:p>
        </p:txBody>
      </p:sp>
      <p:sp>
        <p:nvSpPr>
          <p:cNvPr id="5" name="TextBox 4">
            <a:extLst>
              <a:ext uri="{FF2B5EF4-FFF2-40B4-BE49-F238E27FC236}">
                <a16:creationId xmlns:a16="http://schemas.microsoft.com/office/drawing/2014/main" id="{81065877-3198-B134-D996-70783B52D510}"/>
              </a:ext>
            </a:extLst>
          </p:cNvPr>
          <p:cNvSpPr txBox="1"/>
          <p:nvPr/>
        </p:nvSpPr>
        <p:spPr>
          <a:xfrm>
            <a:off x="2426234" y="1526354"/>
            <a:ext cx="4697120" cy="461665"/>
          </a:xfrm>
          <a:prstGeom prst="rect">
            <a:avLst/>
          </a:prstGeom>
          <a:noFill/>
        </p:spPr>
        <p:txBody>
          <a:bodyPr wrap="none" rtlCol="0">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Option 2 : Enter values with other values.</a:t>
            </a:r>
          </a:p>
        </p:txBody>
      </p:sp>
      <p:sp>
        <p:nvSpPr>
          <p:cNvPr id="7" name="TextBox 6">
            <a:extLst>
              <a:ext uri="{FF2B5EF4-FFF2-40B4-BE49-F238E27FC236}">
                <a16:creationId xmlns:a16="http://schemas.microsoft.com/office/drawing/2014/main" id="{9C6D7353-AD3A-BE16-0DF8-F712721B24F1}"/>
              </a:ext>
            </a:extLst>
          </p:cNvPr>
          <p:cNvSpPr txBox="1"/>
          <p:nvPr/>
        </p:nvSpPr>
        <p:spPr>
          <a:xfrm>
            <a:off x="2426234" y="1988019"/>
            <a:ext cx="6895566" cy="830997"/>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Enter each value in each entry box the click “ENTER” button then click “START” for starting program.</a:t>
            </a:r>
          </a:p>
        </p:txBody>
      </p:sp>
      <p:pic>
        <p:nvPicPr>
          <p:cNvPr id="8" name="Picture 7" descr="A screenshot of a computer&#10;&#10;Description automatically generated">
            <a:extLst>
              <a:ext uri="{FF2B5EF4-FFF2-40B4-BE49-F238E27FC236}">
                <a16:creationId xmlns:a16="http://schemas.microsoft.com/office/drawing/2014/main" id="{4E520AFB-CD14-2FBA-203D-10EFE1FF15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7810" y="2737827"/>
            <a:ext cx="6996377" cy="3703645"/>
          </a:xfrm>
          <a:prstGeom prst="rect">
            <a:avLst/>
          </a:prstGeom>
        </p:spPr>
      </p:pic>
    </p:spTree>
    <p:extLst>
      <p:ext uri="{BB962C8B-B14F-4D97-AF65-F5344CB8AC3E}">
        <p14:creationId xmlns:p14="http://schemas.microsoft.com/office/powerpoint/2010/main" val="11532523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932C23F-89A2-C072-B8B2-566C1DB3FBFE}"/>
              </a:ext>
            </a:extLst>
          </p:cNvPr>
          <p:cNvSpPr/>
          <p:nvPr/>
        </p:nvSpPr>
        <p:spPr>
          <a:xfrm>
            <a:off x="0" y="939800"/>
            <a:ext cx="12192000" cy="4792133"/>
          </a:xfrm>
          <a:prstGeom prst="rect">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4223CA3-BD19-1E47-8E1D-4DA49D650071}"/>
              </a:ext>
            </a:extLst>
          </p:cNvPr>
          <p:cNvSpPr/>
          <p:nvPr/>
        </p:nvSpPr>
        <p:spPr>
          <a:xfrm>
            <a:off x="863237" y="376766"/>
            <a:ext cx="10371666" cy="5918200"/>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186E0ED-FD91-FE39-35AD-15943DBBD534}"/>
              </a:ext>
            </a:extLst>
          </p:cNvPr>
          <p:cNvSpPr txBox="1"/>
          <p:nvPr/>
        </p:nvSpPr>
        <p:spPr>
          <a:xfrm>
            <a:off x="1121470" y="752960"/>
            <a:ext cx="9855200" cy="954107"/>
          </a:xfrm>
          <a:prstGeom prst="rect">
            <a:avLst/>
          </a:prstGeom>
          <a:noFill/>
        </p:spPr>
        <p:txBody>
          <a:bodyPr wrap="square" rtlCol="0">
            <a:spAutoFit/>
          </a:bodyPr>
          <a:lstStyle/>
          <a:p>
            <a:r>
              <a:rPr lang="en-US" sz="2800" dirty="0">
                <a:solidFill>
                  <a:schemeClr val="bg1"/>
                </a:solidFill>
                <a:latin typeface="FC Lamoon" panose="02000000000000000000" pitchFamily="2" charset="0"/>
                <a:cs typeface="FC Lamoon" panose="02000000000000000000" pitchFamily="2" charset="0"/>
              </a:rPr>
              <a:t>Both UI version and input command in terminal version</a:t>
            </a:r>
            <a:r>
              <a:rPr lang="th-TH" sz="2800" dirty="0">
                <a:solidFill>
                  <a:schemeClr val="bg1"/>
                </a:solidFill>
                <a:latin typeface="FC Lamoon" panose="02000000000000000000" pitchFamily="2" charset="0"/>
                <a:cs typeface="FC Lamoon" panose="02000000000000000000" pitchFamily="2" charset="0"/>
              </a:rPr>
              <a:t> </a:t>
            </a:r>
            <a:r>
              <a:rPr lang="en-US" sz="2800" dirty="0">
                <a:solidFill>
                  <a:schemeClr val="bg1"/>
                </a:solidFill>
                <a:latin typeface="FC Lamoon" panose="02000000000000000000" pitchFamily="2" charset="0"/>
                <a:cs typeface="FC Lamoon" panose="02000000000000000000" pitchFamily="2" charset="0"/>
              </a:rPr>
              <a:t>work successfully. </a:t>
            </a:r>
          </a:p>
          <a:p>
            <a:r>
              <a:rPr lang="en-US" sz="2800" dirty="0">
                <a:solidFill>
                  <a:schemeClr val="bg1"/>
                </a:solidFill>
                <a:latin typeface="FC Lamoon" panose="02000000000000000000" pitchFamily="2" charset="0"/>
                <a:cs typeface="FC Lamoon" panose="02000000000000000000" pitchFamily="2" charset="0"/>
              </a:rPr>
              <a:t>Can control translation stage with PID closed loop control and collect images. </a:t>
            </a:r>
          </a:p>
        </p:txBody>
      </p:sp>
      <p:sp>
        <p:nvSpPr>
          <p:cNvPr id="4" name="TextBox 3">
            <a:extLst>
              <a:ext uri="{FF2B5EF4-FFF2-40B4-BE49-F238E27FC236}">
                <a16:creationId xmlns:a16="http://schemas.microsoft.com/office/drawing/2014/main" id="{00B9C8E3-3E4E-3792-065C-A8B2B571F419}"/>
              </a:ext>
            </a:extLst>
          </p:cNvPr>
          <p:cNvSpPr txBox="1"/>
          <p:nvPr/>
        </p:nvSpPr>
        <p:spPr>
          <a:xfrm>
            <a:off x="11686675" y="6334780"/>
            <a:ext cx="529686"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33</a:t>
            </a:r>
          </a:p>
        </p:txBody>
      </p:sp>
      <p:pic>
        <p:nvPicPr>
          <p:cNvPr id="10" name="Picture 9" descr="A computer screen with white text&#10;&#10;Description automatically generated">
            <a:extLst>
              <a:ext uri="{FF2B5EF4-FFF2-40B4-BE49-F238E27FC236}">
                <a16:creationId xmlns:a16="http://schemas.microsoft.com/office/drawing/2014/main" id="{A3AE2944-05F2-DC9B-A1AC-8D87FA513DF1}"/>
              </a:ext>
            </a:extLst>
          </p:cNvPr>
          <p:cNvPicPr>
            <a:picLocks noChangeAspect="1"/>
          </p:cNvPicPr>
          <p:nvPr/>
        </p:nvPicPr>
        <p:blipFill rotWithShape="1">
          <a:blip r:embed="rId2">
            <a:extLst>
              <a:ext uri="{28A0092B-C50C-407E-A947-70E740481C1C}">
                <a14:useLocalDpi xmlns:a14="http://schemas.microsoft.com/office/drawing/2010/main" val="0"/>
              </a:ext>
            </a:extLst>
          </a:blip>
          <a:srcRect r="19782"/>
          <a:stretch/>
        </p:blipFill>
        <p:spPr>
          <a:xfrm>
            <a:off x="6265334" y="2270100"/>
            <a:ext cx="4969570" cy="3238069"/>
          </a:xfrm>
          <a:prstGeom prst="rect">
            <a:avLst/>
          </a:prstGeom>
        </p:spPr>
      </p:pic>
      <p:sp>
        <p:nvSpPr>
          <p:cNvPr id="5" name="TextBox 4">
            <a:extLst>
              <a:ext uri="{FF2B5EF4-FFF2-40B4-BE49-F238E27FC236}">
                <a16:creationId xmlns:a16="http://schemas.microsoft.com/office/drawing/2014/main" id="{86B339E0-9044-728A-AC41-151AC5BBD893}"/>
              </a:ext>
            </a:extLst>
          </p:cNvPr>
          <p:cNvSpPr txBox="1"/>
          <p:nvPr/>
        </p:nvSpPr>
        <p:spPr>
          <a:xfrm>
            <a:off x="2886384" y="5470323"/>
            <a:ext cx="1359668" cy="523220"/>
          </a:xfrm>
          <a:prstGeom prst="rect">
            <a:avLst/>
          </a:prstGeom>
          <a:noFill/>
        </p:spPr>
        <p:txBody>
          <a:bodyPr wrap="none" rtlCol="0">
            <a:spAutoFit/>
          </a:bodyPr>
          <a:lstStyle/>
          <a:p>
            <a:r>
              <a:rPr lang="en-US" sz="2800" dirty="0">
                <a:solidFill>
                  <a:schemeClr val="bg1">
                    <a:lumMod val="95000"/>
                  </a:schemeClr>
                </a:solidFill>
                <a:latin typeface="FC Lamoon" panose="02000000000000000000" pitchFamily="2" charset="0"/>
                <a:cs typeface="FC Lamoon" panose="02000000000000000000" pitchFamily="2" charset="0"/>
              </a:rPr>
              <a:t>UI Version</a:t>
            </a:r>
          </a:p>
        </p:txBody>
      </p:sp>
      <p:sp>
        <p:nvSpPr>
          <p:cNvPr id="6" name="TextBox 5">
            <a:extLst>
              <a:ext uri="{FF2B5EF4-FFF2-40B4-BE49-F238E27FC236}">
                <a16:creationId xmlns:a16="http://schemas.microsoft.com/office/drawing/2014/main" id="{BD8EEABE-1DA9-4308-828B-F12B56AEAB95}"/>
              </a:ext>
            </a:extLst>
          </p:cNvPr>
          <p:cNvSpPr txBox="1"/>
          <p:nvPr/>
        </p:nvSpPr>
        <p:spPr>
          <a:xfrm>
            <a:off x="7356146" y="5452533"/>
            <a:ext cx="2787943" cy="523220"/>
          </a:xfrm>
          <a:prstGeom prst="rect">
            <a:avLst/>
          </a:prstGeom>
          <a:noFill/>
        </p:spPr>
        <p:txBody>
          <a:bodyPr wrap="none" rtlCol="0">
            <a:spAutoFit/>
          </a:bodyPr>
          <a:lstStyle/>
          <a:p>
            <a:r>
              <a:rPr lang="en-US" sz="2800" dirty="0">
                <a:solidFill>
                  <a:schemeClr val="bg1">
                    <a:lumMod val="95000"/>
                  </a:schemeClr>
                </a:solidFill>
                <a:latin typeface="FC Lamoon" panose="02000000000000000000" pitchFamily="2" charset="0"/>
                <a:cs typeface="FC Lamoon" panose="02000000000000000000" pitchFamily="2" charset="0"/>
              </a:rPr>
              <a:t>Command line Version</a:t>
            </a:r>
          </a:p>
        </p:txBody>
      </p:sp>
      <p:pic>
        <p:nvPicPr>
          <p:cNvPr id="11" name="Picture 10">
            <a:extLst>
              <a:ext uri="{FF2B5EF4-FFF2-40B4-BE49-F238E27FC236}">
                <a16:creationId xmlns:a16="http://schemas.microsoft.com/office/drawing/2014/main" id="{1A567B1C-5246-71BA-487C-1C7798213F51}"/>
              </a:ext>
            </a:extLst>
          </p:cNvPr>
          <p:cNvPicPr>
            <a:picLocks noChangeAspect="1"/>
          </p:cNvPicPr>
          <p:nvPr/>
        </p:nvPicPr>
        <p:blipFill>
          <a:blip r:embed="rId3"/>
          <a:stretch>
            <a:fillRect/>
          </a:stretch>
        </p:blipFill>
        <p:spPr>
          <a:xfrm>
            <a:off x="863236" y="2257853"/>
            <a:ext cx="5459365" cy="3250315"/>
          </a:xfrm>
          <a:prstGeom prst="rect">
            <a:avLst/>
          </a:prstGeom>
        </p:spPr>
      </p:pic>
    </p:spTree>
    <p:extLst>
      <p:ext uri="{BB962C8B-B14F-4D97-AF65-F5344CB8AC3E}">
        <p14:creationId xmlns:p14="http://schemas.microsoft.com/office/powerpoint/2010/main" val="5520844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932C23F-89A2-C072-B8B2-566C1DB3FBFE}"/>
              </a:ext>
            </a:extLst>
          </p:cNvPr>
          <p:cNvSpPr/>
          <p:nvPr/>
        </p:nvSpPr>
        <p:spPr>
          <a:xfrm>
            <a:off x="0" y="939800"/>
            <a:ext cx="12192000" cy="4792133"/>
          </a:xfrm>
          <a:prstGeom prst="rect">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4223CA3-BD19-1E47-8E1D-4DA49D650071}"/>
              </a:ext>
            </a:extLst>
          </p:cNvPr>
          <p:cNvSpPr/>
          <p:nvPr/>
        </p:nvSpPr>
        <p:spPr>
          <a:xfrm>
            <a:off x="863237" y="376766"/>
            <a:ext cx="10371666" cy="5918200"/>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186E0ED-FD91-FE39-35AD-15943DBBD534}"/>
              </a:ext>
            </a:extLst>
          </p:cNvPr>
          <p:cNvSpPr txBox="1"/>
          <p:nvPr/>
        </p:nvSpPr>
        <p:spPr>
          <a:xfrm>
            <a:off x="1025218" y="919516"/>
            <a:ext cx="9855200" cy="707886"/>
          </a:xfrm>
          <a:prstGeom prst="rect">
            <a:avLst/>
          </a:prstGeom>
          <a:noFill/>
        </p:spPr>
        <p:txBody>
          <a:bodyPr wrap="square" rtlCol="0">
            <a:spAutoFit/>
          </a:bodyPr>
          <a:lstStyle/>
          <a:p>
            <a:r>
              <a:rPr lang="en-US" sz="4000" b="1" u="sng" dirty="0">
                <a:solidFill>
                  <a:schemeClr val="bg1"/>
                </a:solidFill>
                <a:latin typeface="FC Lamoon" panose="02000000000000000000" pitchFamily="2" charset="0"/>
                <a:cs typeface="FC Lamoon" panose="02000000000000000000" pitchFamily="2" charset="0"/>
              </a:rPr>
              <a:t>Collected feedback from user (researcher) </a:t>
            </a:r>
          </a:p>
        </p:txBody>
      </p:sp>
      <p:sp>
        <p:nvSpPr>
          <p:cNvPr id="4" name="TextBox 3">
            <a:extLst>
              <a:ext uri="{FF2B5EF4-FFF2-40B4-BE49-F238E27FC236}">
                <a16:creationId xmlns:a16="http://schemas.microsoft.com/office/drawing/2014/main" id="{00B9C8E3-3E4E-3792-065C-A8B2B571F419}"/>
              </a:ext>
            </a:extLst>
          </p:cNvPr>
          <p:cNvSpPr txBox="1"/>
          <p:nvPr/>
        </p:nvSpPr>
        <p:spPr>
          <a:xfrm>
            <a:off x="11751733" y="6334780"/>
            <a:ext cx="4646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34</a:t>
            </a:r>
          </a:p>
        </p:txBody>
      </p:sp>
      <p:pic>
        <p:nvPicPr>
          <p:cNvPr id="11" name="Picture 10">
            <a:extLst>
              <a:ext uri="{FF2B5EF4-FFF2-40B4-BE49-F238E27FC236}">
                <a16:creationId xmlns:a16="http://schemas.microsoft.com/office/drawing/2014/main" id="{1A567B1C-5246-71BA-487C-1C7798213F51}"/>
              </a:ext>
            </a:extLst>
          </p:cNvPr>
          <p:cNvPicPr>
            <a:picLocks noChangeAspect="1"/>
          </p:cNvPicPr>
          <p:nvPr/>
        </p:nvPicPr>
        <p:blipFill>
          <a:blip r:embed="rId2"/>
          <a:stretch>
            <a:fillRect/>
          </a:stretch>
        </p:blipFill>
        <p:spPr>
          <a:xfrm>
            <a:off x="1025218" y="2253184"/>
            <a:ext cx="4459397" cy="2654969"/>
          </a:xfrm>
          <a:prstGeom prst="rect">
            <a:avLst/>
          </a:prstGeom>
        </p:spPr>
      </p:pic>
      <p:sp>
        <p:nvSpPr>
          <p:cNvPr id="7" name="TextBox 6">
            <a:extLst>
              <a:ext uri="{FF2B5EF4-FFF2-40B4-BE49-F238E27FC236}">
                <a16:creationId xmlns:a16="http://schemas.microsoft.com/office/drawing/2014/main" id="{E4B10128-7105-B414-FBDA-C6864848D60B}"/>
              </a:ext>
            </a:extLst>
          </p:cNvPr>
          <p:cNvSpPr txBox="1"/>
          <p:nvPr/>
        </p:nvSpPr>
        <p:spPr>
          <a:xfrm>
            <a:off x="5646596" y="2710171"/>
            <a:ext cx="5588307"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Add the title of application</a:t>
            </a:r>
          </a:p>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Display properly dynamic range of PID parameters</a:t>
            </a:r>
          </a:p>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Create Stop and Home button</a:t>
            </a:r>
          </a:p>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Initialize the PID parameters in entry boxes</a:t>
            </a:r>
          </a:p>
          <a:p>
            <a:pPr marL="285750" indent="-285750">
              <a:buFont typeface="Arial" panose="020B0604020202020204" pitchFamily="34" charset="0"/>
              <a:buChar char="•"/>
            </a:pPr>
            <a:r>
              <a:rPr lang="en-US" sz="2400" dirty="0">
                <a:solidFill>
                  <a:schemeClr val="bg1"/>
                </a:solidFill>
                <a:latin typeface="FC Lamoon" panose="02000000000000000000" pitchFamily="2" charset="0"/>
                <a:cs typeface="FC Lamoon" panose="02000000000000000000" pitchFamily="2" charset="0"/>
              </a:rPr>
              <a:t>Short describe for effect of each PID parameters </a:t>
            </a:r>
          </a:p>
        </p:txBody>
      </p:sp>
    </p:spTree>
    <p:extLst>
      <p:ext uri="{BB962C8B-B14F-4D97-AF65-F5344CB8AC3E}">
        <p14:creationId xmlns:p14="http://schemas.microsoft.com/office/powerpoint/2010/main" val="16842800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932C23F-89A2-C072-B8B2-566C1DB3FBFE}"/>
              </a:ext>
            </a:extLst>
          </p:cNvPr>
          <p:cNvSpPr/>
          <p:nvPr/>
        </p:nvSpPr>
        <p:spPr>
          <a:xfrm>
            <a:off x="0" y="939800"/>
            <a:ext cx="12192000" cy="4792133"/>
          </a:xfrm>
          <a:prstGeom prst="rect">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4223CA3-BD19-1E47-8E1D-4DA49D650071}"/>
              </a:ext>
            </a:extLst>
          </p:cNvPr>
          <p:cNvSpPr/>
          <p:nvPr/>
        </p:nvSpPr>
        <p:spPr>
          <a:xfrm>
            <a:off x="440267" y="336953"/>
            <a:ext cx="11392445" cy="6074833"/>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0B9C8E3-3E4E-3792-065C-A8B2B571F419}"/>
              </a:ext>
            </a:extLst>
          </p:cNvPr>
          <p:cNvSpPr txBox="1"/>
          <p:nvPr/>
        </p:nvSpPr>
        <p:spPr>
          <a:xfrm>
            <a:off x="11751733" y="6334780"/>
            <a:ext cx="4646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35</a:t>
            </a:r>
          </a:p>
        </p:txBody>
      </p:sp>
      <p:pic>
        <p:nvPicPr>
          <p:cNvPr id="6" name="Picture 5">
            <a:extLst>
              <a:ext uri="{FF2B5EF4-FFF2-40B4-BE49-F238E27FC236}">
                <a16:creationId xmlns:a16="http://schemas.microsoft.com/office/drawing/2014/main" id="{5164DF44-7F84-A80E-FDA2-FE512A1DCD44}"/>
              </a:ext>
            </a:extLst>
          </p:cNvPr>
          <p:cNvPicPr>
            <a:picLocks noChangeAspect="1"/>
          </p:cNvPicPr>
          <p:nvPr/>
        </p:nvPicPr>
        <p:blipFill rotWithShape="1">
          <a:blip r:embed="rId2"/>
          <a:srcRect l="37567" t="2186" b="12473"/>
          <a:stretch/>
        </p:blipFill>
        <p:spPr>
          <a:xfrm>
            <a:off x="2967748" y="1149891"/>
            <a:ext cx="6468534" cy="4621855"/>
          </a:xfrm>
          <a:prstGeom prst="rect">
            <a:avLst/>
          </a:prstGeom>
        </p:spPr>
      </p:pic>
      <p:sp>
        <p:nvSpPr>
          <p:cNvPr id="9" name="TextBox 8">
            <a:extLst>
              <a:ext uri="{FF2B5EF4-FFF2-40B4-BE49-F238E27FC236}">
                <a16:creationId xmlns:a16="http://schemas.microsoft.com/office/drawing/2014/main" id="{1906097F-499A-EF1D-A2D6-9D35F840EB10}"/>
              </a:ext>
            </a:extLst>
          </p:cNvPr>
          <p:cNvSpPr txBox="1"/>
          <p:nvPr/>
        </p:nvSpPr>
        <p:spPr>
          <a:xfrm>
            <a:off x="3680331" y="406269"/>
            <a:ext cx="5043368" cy="707886"/>
          </a:xfrm>
          <a:prstGeom prst="rect">
            <a:avLst/>
          </a:prstGeom>
          <a:noFill/>
        </p:spPr>
        <p:txBody>
          <a:bodyPr wrap="none" rtlCol="0">
            <a:spAutoFit/>
          </a:bodyPr>
          <a:lstStyle/>
          <a:p>
            <a:r>
              <a:rPr lang="en-US" sz="4000" b="1" u="sng" dirty="0">
                <a:solidFill>
                  <a:schemeClr val="bg1"/>
                </a:solidFill>
                <a:latin typeface="FC Lamoon" panose="02000000000000000000" pitchFamily="2" charset="0"/>
                <a:cs typeface="FC Lamoon" panose="02000000000000000000" pitchFamily="2" charset="0"/>
              </a:rPr>
              <a:t>New Version of application</a:t>
            </a:r>
          </a:p>
        </p:txBody>
      </p:sp>
      <p:sp>
        <p:nvSpPr>
          <p:cNvPr id="10" name="Rectangle 9">
            <a:extLst>
              <a:ext uri="{FF2B5EF4-FFF2-40B4-BE49-F238E27FC236}">
                <a16:creationId xmlns:a16="http://schemas.microsoft.com/office/drawing/2014/main" id="{B12B2933-B952-A908-67B5-A7518D82551A}"/>
              </a:ext>
            </a:extLst>
          </p:cNvPr>
          <p:cNvSpPr/>
          <p:nvPr/>
        </p:nvSpPr>
        <p:spPr>
          <a:xfrm>
            <a:off x="2980629" y="1126067"/>
            <a:ext cx="2417052" cy="414866"/>
          </a:xfrm>
          <a:prstGeom prst="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CD7280A-2541-5DAB-CC7F-F75766DBCE47}"/>
              </a:ext>
            </a:extLst>
          </p:cNvPr>
          <p:cNvSpPr txBox="1"/>
          <p:nvPr/>
        </p:nvSpPr>
        <p:spPr>
          <a:xfrm>
            <a:off x="863237" y="1117600"/>
            <a:ext cx="1771639" cy="400110"/>
          </a:xfrm>
          <a:prstGeom prst="rect">
            <a:avLst/>
          </a:prstGeom>
          <a:noFill/>
        </p:spPr>
        <p:txBody>
          <a:bodyPr wrap="none" rtlCol="0">
            <a:spAutoFit/>
          </a:bodyPr>
          <a:lstStyle/>
          <a:p>
            <a:r>
              <a:rPr lang="en-US" sz="2000" dirty="0">
                <a:solidFill>
                  <a:schemeClr val="bg1"/>
                </a:solidFill>
                <a:latin typeface="FC Lamoon" panose="02000000000000000000" pitchFamily="2" charset="0"/>
                <a:cs typeface="FC Lamoon" panose="02000000000000000000" pitchFamily="2" charset="0"/>
              </a:rPr>
              <a:t>Title of application</a:t>
            </a:r>
          </a:p>
        </p:txBody>
      </p:sp>
      <p:cxnSp>
        <p:nvCxnSpPr>
          <p:cNvPr id="14" name="Straight Arrow Connector 13">
            <a:extLst>
              <a:ext uri="{FF2B5EF4-FFF2-40B4-BE49-F238E27FC236}">
                <a16:creationId xmlns:a16="http://schemas.microsoft.com/office/drawing/2014/main" id="{358E1BD4-0A85-2FA6-FFCD-CE8FA59F6451}"/>
              </a:ext>
            </a:extLst>
          </p:cNvPr>
          <p:cNvCxnSpPr/>
          <p:nvPr/>
        </p:nvCxnSpPr>
        <p:spPr>
          <a:xfrm>
            <a:off x="2667000" y="1333500"/>
            <a:ext cx="300748"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5" name="Rectangle 14">
            <a:extLst>
              <a:ext uri="{FF2B5EF4-FFF2-40B4-BE49-F238E27FC236}">
                <a16:creationId xmlns:a16="http://schemas.microsoft.com/office/drawing/2014/main" id="{3DB47388-2D3B-3584-A134-E57670796919}"/>
              </a:ext>
            </a:extLst>
          </p:cNvPr>
          <p:cNvSpPr/>
          <p:nvPr/>
        </p:nvSpPr>
        <p:spPr>
          <a:xfrm>
            <a:off x="6006735" y="2480733"/>
            <a:ext cx="1667933" cy="25146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AD569C6-3A00-DBBA-7816-BE9A6538DCD1}"/>
              </a:ext>
            </a:extLst>
          </p:cNvPr>
          <p:cNvSpPr/>
          <p:nvPr/>
        </p:nvSpPr>
        <p:spPr>
          <a:xfrm>
            <a:off x="3115552" y="2480733"/>
            <a:ext cx="2836515" cy="25146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98B12641-2A23-E8F5-B9A5-7790C8891135}"/>
              </a:ext>
            </a:extLst>
          </p:cNvPr>
          <p:cNvCxnSpPr>
            <a:cxnSpLocks/>
          </p:cNvCxnSpPr>
          <p:nvPr/>
        </p:nvCxnSpPr>
        <p:spPr>
          <a:xfrm>
            <a:off x="2634876" y="3166533"/>
            <a:ext cx="480676" cy="0"/>
          </a:xfrm>
          <a:prstGeom prst="straightConnector1">
            <a:avLst/>
          </a:prstGeom>
          <a:ln w="28575">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EDEDED2B-455A-92E4-0B08-78A58582DF67}"/>
              </a:ext>
            </a:extLst>
          </p:cNvPr>
          <p:cNvSpPr txBox="1"/>
          <p:nvPr/>
        </p:nvSpPr>
        <p:spPr>
          <a:xfrm>
            <a:off x="833605" y="2812590"/>
            <a:ext cx="2079475" cy="707886"/>
          </a:xfrm>
          <a:prstGeom prst="rect">
            <a:avLst/>
          </a:prstGeom>
          <a:noFill/>
        </p:spPr>
        <p:txBody>
          <a:bodyPr wrap="square" rtlCol="0">
            <a:spAutoFit/>
          </a:bodyPr>
          <a:lstStyle/>
          <a:p>
            <a:r>
              <a:rPr lang="en-US" sz="2000" dirty="0">
                <a:solidFill>
                  <a:schemeClr val="bg1"/>
                </a:solidFill>
                <a:latin typeface="FC Lamoon" panose="02000000000000000000" pitchFamily="2" charset="0"/>
                <a:cs typeface="FC Lamoon" panose="02000000000000000000" pitchFamily="2" charset="0"/>
              </a:rPr>
              <a:t>Short description about PID parameters</a:t>
            </a:r>
          </a:p>
        </p:txBody>
      </p:sp>
      <p:sp>
        <p:nvSpPr>
          <p:cNvPr id="23" name="TextBox 22">
            <a:extLst>
              <a:ext uri="{FF2B5EF4-FFF2-40B4-BE49-F238E27FC236}">
                <a16:creationId xmlns:a16="http://schemas.microsoft.com/office/drawing/2014/main" id="{E839FED6-7FA5-6520-987F-8F0A259B5063}"/>
              </a:ext>
            </a:extLst>
          </p:cNvPr>
          <p:cNvSpPr txBox="1"/>
          <p:nvPr/>
        </p:nvSpPr>
        <p:spPr>
          <a:xfrm>
            <a:off x="9433470" y="1820334"/>
            <a:ext cx="1778051" cy="707886"/>
          </a:xfrm>
          <a:prstGeom prst="rect">
            <a:avLst/>
          </a:prstGeom>
          <a:noFill/>
        </p:spPr>
        <p:txBody>
          <a:bodyPr wrap="none" rtlCol="0">
            <a:spAutoFit/>
          </a:bodyPr>
          <a:lstStyle/>
          <a:p>
            <a:r>
              <a:rPr lang="en-US" sz="2000" dirty="0">
                <a:solidFill>
                  <a:schemeClr val="bg1"/>
                </a:solidFill>
                <a:latin typeface="FC Lamoon" panose="02000000000000000000" pitchFamily="2" charset="0"/>
                <a:cs typeface="FC Lamoon" panose="02000000000000000000" pitchFamily="2" charset="0"/>
              </a:rPr>
              <a:t>Initialized (Default)</a:t>
            </a:r>
          </a:p>
          <a:p>
            <a:r>
              <a:rPr lang="en-US" sz="2000" dirty="0">
                <a:solidFill>
                  <a:schemeClr val="bg1"/>
                </a:solidFill>
                <a:latin typeface="FC Lamoon" panose="02000000000000000000" pitchFamily="2" charset="0"/>
                <a:cs typeface="FC Lamoon" panose="02000000000000000000" pitchFamily="2" charset="0"/>
              </a:rPr>
              <a:t> PID parameters</a:t>
            </a:r>
          </a:p>
        </p:txBody>
      </p:sp>
      <p:cxnSp>
        <p:nvCxnSpPr>
          <p:cNvPr id="25" name="Connector: Elbow 24">
            <a:extLst>
              <a:ext uri="{FF2B5EF4-FFF2-40B4-BE49-F238E27FC236}">
                <a16:creationId xmlns:a16="http://schemas.microsoft.com/office/drawing/2014/main" id="{8B1940A6-1735-E106-7BD5-B1EA4585EF30}"/>
              </a:ext>
            </a:extLst>
          </p:cNvPr>
          <p:cNvCxnSpPr>
            <a:stCxn id="23" idx="1"/>
            <a:endCxn id="15" idx="0"/>
          </p:cNvCxnSpPr>
          <p:nvPr/>
        </p:nvCxnSpPr>
        <p:spPr>
          <a:xfrm rot="10800000" flipV="1">
            <a:off x="6840702" y="2174277"/>
            <a:ext cx="2592768" cy="306456"/>
          </a:xfrm>
          <a:prstGeom prst="bentConnector2">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6" name="Rectangle 25">
            <a:extLst>
              <a:ext uri="{FF2B5EF4-FFF2-40B4-BE49-F238E27FC236}">
                <a16:creationId xmlns:a16="http://schemas.microsoft.com/office/drawing/2014/main" id="{F526AF7B-C472-F680-21D4-6EB37BF8004B}"/>
              </a:ext>
            </a:extLst>
          </p:cNvPr>
          <p:cNvSpPr/>
          <p:nvPr/>
        </p:nvSpPr>
        <p:spPr>
          <a:xfrm>
            <a:off x="7822003" y="4329919"/>
            <a:ext cx="1474398" cy="563813"/>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E07EAE72-91AB-739D-8A28-7D02DF577674}"/>
              </a:ext>
            </a:extLst>
          </p:cNvPr>
          <p:cNvSpPr txBox="1"/>
          <p:nvPr/>
        </p:nvSpPr>
        <p:spPr>
          <a:xfrm>
            <a:off x="9876549" y="4396565"/>
            <a:ext cx="1587294" cy="400110"/>
          </a:xfrm>
          <a:prstGeom prst="rect">
            <a:avLst/>
          </a:prstGeom>
          <a:noFill/>
        </p:spPr>
        <p:txBody>
          <a:bodyPr wrap="none" rtlCol="0">
            <a:spAutoFit/>
          </a:bodyPr>
          <a:lstStyle/>
          <a:p>
            <a:r>
              <a:rPr lang="en-US" sz="2000" dirty="0">
                <a:solidFill>
                  <a:schemeClr val="bg1"/>
                </a:solidFill>
                <a:latin typeface="FC Lamoon" panose="02000000000000000000" pitchFamily="2" charset="0"/>
                <a:cs typeface="FC Lamoon" panose="02000000000000000000" pitchFamily="2" charset="0"/>
              </a:rPr>
              <a:t>Add stop button</a:t>
            </a:r>
          </a:p>
        </p:txBody>
      </p:sp>
      <p:cxnSp>
        <p:nvCxnSpPr>
          <p:cNvPr id="29" name="Straight Arrow Connector 28">
            <a:extLst>
              <a:ext uri="{FF2B5EF4-FFF2-40B4-BE49-F238E27FC236}">
                <a16:creationId xmlns:a16="http://schemas.microsoft.com/office/drawing/2014/main" id="{69BD882E-FCD4-FD4B-D3AE-27B9226813FC}"/>
              </a:ext>
            </a:extLst>
          </p:cNvPr>
          <p:cNvCxnSpPr>
            <a:cxnSpLocks/>
            <a:stCxn id="27" idx="1"/>
            <a:endCxn id="26" idx="3"/>
          </p:cNvCxnSpPr>
          <p:nvPr/>
        </p:nvCxnSpPr>
        <p:spPr>
          <a:xfrm flipH="1">
            <a:off x="9296401" y="4596620"/>
            <a:ext cx="580148" cy="15206"/>
          </a:xfrm>
          <a:prstGeom prst="straightConnector1">
            <a:avLst/>
          </a:prstGeom>
          <a:ln w="28575">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ACF0414F-C4A6-4D2B-3F8F-8233B56C3114}"/>
              </a:ext>
            </a:extLst>
          </p:cNvPr>
          <p:cNvSpPr txBox="1"/>
          <p:nvPr/>
        </p:nvSpPr>
        <p:spPr>
          <a:xfrm>
            <a:off x="9585740" y="2820321"/>
            <a:ext cx="1675459" cy="400110"/>
          </a:xfrm>
          <a:prstGeom prst="rect">
            <a:avLst/>
          </a:prstGeom>
          <a:noFill/>
        </p:spPr>
        <p:txBody>
          <a:bodyPr wrap="none" rtlCol="0">
            <a:spAutoFit/>
          </a:bodyPr>
          <a:lstStyle/>
          <a:p>
            <a:r>
              <a:rPr lang="en-US" sz="2000" dirty="0">
                <a:solidFill>
                  <a:schemeClr val="bg1"/>
                </a:solidFill>
                <a:latin typeface="FC Lamoon" panose="02000000000000000000" pitchFamily="2" charset="0"/>
                <a:cs typeface="FC Lamoon" panose="02000000000000000000" pitchFamily="2" charset="0"/>
              </a:rPr>
              <a:t>Add Home button</a:t>
            </a:r>
          </a:p>
        </p:txBody>
      </p:sp>
    </p:spTree>
    <p:extLst>
      <p:ext uri="{BB962C8B-B14F-4D97-AF65-F5344CB8AC3E}">
        <p14:creationId xmlns:p14="http://schemas.microsoft.com/office/powerpoint/2010/main" val="17380914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932C23F-89A2-C072-B8B2-566C1DB3FBFE}"/>
              </a:ext>
            </a:extLst>
          </p:cNvPr>
          <p:cNvSpPr/>
          <p:nvPr/>
        </p:nvSpPr>
        <p:spPr>
          <a:xfrm>
            <a:off x="0" y="939800"/>
            <a:ext cx="12192000" cy="4792133"/>
          </a:xfrm>
          <a:prstGeom prst="rect">
            <a:avLst/>
          </a:prstGeom>
          <a:solidFill>
            <a:srgbClr val="93A6B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4223CA3-BD19-1E47-8E1D-4DA49D650071}"/>
              </a:ext>
            </a:extLst>
          </p:cNvPr>
          <p:cNvSpPr/>
          <p:nvPr/>
        </p:nvSpPr>
        <p:spPr>
          <a:xfrm>
            <a:off x="863237" y="376766"/>
            <a:ext cx="10371666" cy="5918200"/>
          </a:xfrm>
          <a:prstGeom prst="rect">
            <a:avLst/>
          </a:prstGeom>
          <a:solidFill>
            <a:srgbClr val="3647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0B9C8E3-3E4E-3792-065C-A8B2B571F419}"/>
              </a:ext>
            </a:extLst>
          </p:cNvPr>
          <p:cNvSpPr txBox="1"/>
          <p:nvPr/>
        </p:nvSpPr>
        <p:spPr>
          <a:xfrm>
            <a:off x="11751733" y="6334780"/>
            <a:ext cx="464627"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36</a:t>
            </a:r>
          </a:p>
        </p:txBody>
      </p:sp>
      <p:pic>
        <p:nvPicPr>
          <p:cNvPr id="7" name="Picture 6">
            <a:extLst>
              <a:ext uri="{FF2B5EF4-FFF2-40B4-BE49-F238E27FC236}">
                <a16:creationId xmlns:a16="http://schemas.microsoft.com/office/drawing/2014/main" id="{9A7C86B4-9F09-5EAB-82DB-AD0021BF88BE}"/>
              </a:ext>
            </a:extLst>
          </p:cNvPr>
          <p:cNvPicPr>
            <a:picLocks noChangeAspect="1"/>
          </p:cNvPicPr>
          <p:nvPr/>
        </p:nvPicPr>
        <p:blipFill>
          <a:blip r:embed="rId2"/>
          <a:stretch>
            <a:fillRect/>
          </a:stretch>
        </p:blipFill>
        <p:spPr>
          <a:xfrm>
            <a:off x="1074640" y="1715630"/>
            <a:ext cx="5586946" cy="3426739"/>
          </a:xfrm>
          <a:prstGeom prst="rect">
            <a:avLst/>
          </a:prstGeom>
        </p:spPr>
      </p:pic>
      <p:sp>
        <p:nvSpPr>
          <p:cNvPr id="8" name="TextBox 7">
            <a:extLst>
              <a:ext uri="{FF2B5EF4-FFF2-40B4-BE49-F238E27FC236}">
                <a16:creationId xmlns:a16="http://schemas.microsoft.com/office/drawing/2014/main" id="{80FB24B1-CFB7-D55B-5CED-27A11BFE520A}"/>
              </a:ext>
            </a:extLst>
          </p:cNvPr>
          <p:cNvSpPr txBox="1"/>
          <p:nvPr/>
        </p:nvSpPr>
        <p:spPr>
          <a:xfrm>
            <a:off x="6763004" y="2643368"/>
            <a:ext cx="4370481" cy="1384995"/>
          </a:xfrm>
          <a:prstGeom prst="rect">
            <a:avLst/>
          </a:prstGeom>
          <a:noFill/>
        </p:spPr>
        <p:txBody>
          <a:bodyPr wrap="square" rtlCol="0">
            <a:spAutoFit/>
          </a:bodyPr>
          <a:lstStyle/>
          <a:p>
            <a:r>
              <a:rPr lang="en-US" sz="2800" dirty="0">
                <a:solidFill>
                  <a:schemeClr val="bg1"/>
                </a:solidFill>
                <a:latin typeface="FC Lamoon" panose="02000000000000000000" pitchFamily="2" charset="0"/>
                <a:cs typeface="FC Lamoon" panose="02000000000000000000" pitchFamily="2" charset="0"/>
              </a:rPr>
              <a:t>Add “Warning Window” for warning when put some values that out of range.</a:t>
            </a:r>
          </a:p>
        </p:txBody>
      </p:sp>
    </p:spTree>
    <p:extLst>
      <p:ext uri="{BB962C8B-B14F-4D97-AF65-F5344CB8AC3E}">
        <p14:creationId xmlns:p14="http://schemas.microsoft.com/office/powerpoint/2010/main" val="33813364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9F4E138-213D-8D57-475E-0C25A86039C5}"/>
              </a:ext>
            </a:extLst>
          </p:cNvPr>
          <p:cNvSpPr/>
          <p:nvPr/>
        </p:nvSpPr>
        <p:spPr>
          <a:xfrm>
            <a:off x="0" y="1"/>
            <a:ext cx="7119257" cy="6858000"/>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626DD4D-C886-B884-5697-01F7B9E10A56}"/>
              </a:ext>
            </a:extLst>
          </p:cNvPr>
          <p:cNvSpPr/>
          <p:nvPr/>
        </p:nvSpPr>
        <p:spPr>
          <a:xfrm>
            <a:off x="899208" y="985928"/>
            <a:ext cx="10393583" cy="5520625"/>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screen shot of a computer&#10;&#10;Description automatically generated">
            <a:extLst>
              <a:ext uri="{FF2B5EF4-FFF2-40B4-BE49-F238E27FC236}">
                <a16:creationId xmlns:a16="http://schemas.microsoft.com/office/drawing/2014/main" id="{8ADAB379-8D5C-4A78-F818-D9A087D727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4205" y="1158869"/>
            <a:ext cx="6821932" cy="1872020"/>
          </a:xfrm>
          <a:prstGeom prst="rect">
            <a:avLst/>
          </a:prstGeom>
        </p:spPr>
      </p:pic>
      <p:pic>
        <p:nvPicPr>
          <p:cNvPr id="5" name="Picture 4" descr="A screen shot of a computer program&#10;&#10;Description automatically generated">
            <a:extLst>
              <a:ext uri="{FF2B5EF4-FFF2-40B4-BE49-F238E27FC236}">
                <a16:creationId xmlns:a16="http://schemas.microsoft.com/office/drawing/2014/main" id="{EFB18F8D-F3C4-B4DE-41BC-2056A48742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05" y="3079598"/>
            <a:ext cx="4058577" cy="3258711"/>
          </a:xfrm>
          <a:prstGeom prst="rect">
            <a:avLst/>
          </a:prstGeom>
        </p:spPr>
      </p:pic>
      <p:sp>
        <p:nvSpPr>
          <p:cNvPr id="6" name="TextBox 5">
            <a:extLst>
              <a:ext uri="{FF2B5EF4-FFF2-40B4-BE49-F238E27FC236}">
                <a16:creationId xmlns:a16="http://schemas.microsoft.com/office/drawing/2014/main" id="{F13B4E8F-23BF-761C-D218-618BCB4A6F7A}"/>
              </a:ext>
            </a:extLst>
          </p:cNvPr>
          <p:cNvSpPr txBox="1"/>
          <p:nvPr/>
        </p:nvSpPr>
        <p:spPr>
          <a:xfrm>
            <a:off x="5102781" y="3746241"/>
            <a:ext cx="5533887" cy="400110"/>
          </a:xfrm>
          <a:prstGeom prst="rect">
            <a:avLst/>
          </a:prstGeom>
          <a:noFill/>
        </p:spPr>
        <p:txBody>
          <a:bodyPr wrap="none" rtlCol="0">
            <a:spAutoFit/>
          </a:bodyPr>
          <a:lstStyle/>
          <a:p>
            <a:pPr marL="285750" indent="-285750">
              <a:buFont typeface="Arial" panose="020B0604020202020204" pitchFamily="34" charset="0"/>
              <a:buChar char="•"/>
            </a:pPr>
            <a:r>
              <a:rPr lang="en-US" sz="2000" dirty="0">
                <a:latin typeface="FC Lamoon" panose="02000000000000000000" pitchFamily="2" charset="0"/>
                <a:cs typeface="FC Lamoon" panose="02000000000000000000" pitchFamily="2" charset="0"/>
              </a:rPr>
              <a:t>Moving translation stage into steps for find error of stage .</a:t>
            </a:r>
          </a:p>
        </p:txBody>
      </p:sp>
      <p:sp>
        <p:nvSpPr>
          <p:cNvPr id="7" name="TextBox 6">
            <a:extLst>
              <a:ext uri="{FF2B5EF4-FFF2-40B4-BE49-F238E27FC236}">
                <a16:creationId xmlns:a16="http://schemas.microsoft.com/office/drawing/2014/main" id="{FAEE2F89-BA21-8FFB-0A57-C4EBD82BC36C}"/>
              </a:ext>
            </a:extLst>
          </p:cNvPr>
          <p:cNvSpPr txBox="1"/>
          <p:nvPr/>
        </p:nvSpPr>
        <p:spPr>
          <a:xfrm>
            <a:off x="5102781" y="4294702"/>
            <a:ext cx="2887329" cy="400110"/>
          </a:xfrm>
          <a:prstGeom prst="rect">
            <a:avLst/>
          </a:prstGeom>
          <a:noFill/>
        </p:spPr>
        <p:txBody>
          <a:bodyPr wrap="none" rtlCol="0">
            <a:spAutoFit/>
          </a:bodyPr>
          <a:lstStyle/>
          <a:p>
            <a:pPr marL="285750" indent="-285750">
              <a:buFont typeface="Arial" panose="020B0604020202020204" pitchFamily="34" charset="0"/>
              <a:buChar char="•"/>
            </a:pPr>
            <a:r>
              <a:rPr lang="en-US" sz="2000" dirty="0">
                <a:latin typeface="FC Lamoon" panose="02000000000000000000" pitchFamily="2" charset="0"/>
                <a:cs typeface="FC Lamoon" panose="02000000000000000000" pitchFamily="2" charset="0"/>
              </a:rPr>
              <a:t>Home position can’t change.</a:t>
            </a:r>
          </a:p>
        </p:txBody>
      </p:sp>
      <p:sp>
        <p:nvSpPr>
          <p:cNvPr id="8" name="TextBox 7">
            <a:extLst>
              <a:ext uri="{FF2B5EF4-FFF2-40B4-BE49-F238E27FC236}">
                <a16:creationId xmlns:a16="http://schemas.microsoft.com/office/drawing/2014/main" id="{1FCBA43B-AD19-4AAA-F0D2-541431C92FC7}"/>
              </a:ext>
            </a:extLst>
          </p:cNvPr>
          <p:cNvSpPr txBox="1"/>
          <p:nvPr/>
        </p:nvSpPr>
        <p:spPr>
          <a:xfrm>
            <a:off x="5102781" y="4919488"/>
            <a:ext cx="2675732" cy="400110"/>
          </a:xfrm>
          <a:prstGeom prst="rect">
            <a:avLst/>
          </a:prstGeom>
          <a:noFill/>
        </p:spPr>
        <p:txBody>
          <a:bodyPr wrap="none" rtlCol="0">
            <a:spAutoFit/>
          </a:bodyPr>
          <a:lstStyle/>
          <a:p>
            <a:pPr marL="285750" indent="-285750">
              <a:buFont typeface="Arial" panose="020B0604020202020204" pitchFamily="34" charset="0"/>
              <a:buChar char="•"/>
            </a:pPr>
            <a:r>
              <a:rPr lang="en-US" sz="2000" dirty="0">
                <a:latin typeface="FC Lamoon" panose="02000000000000000000" pitchFamily="2" charset="0"/>
                <a:cs typeface="FC Lamoon" panose="02000000000000000000" pitchFamily="2" charset="0"/>
              </a:rPr>
              <a:t>Home position is 0.0000 .</a:t>
            </a:r>
          </a:p>
        </p:txBody>
      </p:sp>
      <p:sp>
        <p:nvSpPr>
          <p:cNvPr id="10" name="TextBox 9">
            <a:extLst>
              <a:ext uri="{FF2B5EF4-FFF2-40B4-BE49-F238E27FC236}">
                <a16:creationId xmlns:a16="http://schemas.microsoft.com/office/drawing/2014/main" id="{E80C08C6-BC7E-37AC-4F77-51A652EB8B7B}"/>
              </a:ext>
            </a:extLst>
          </p:cNvPr>
          <p:cNvSpPr txBox="1"/>
          <p:nvPr/>
        </p:nvSpPr>
        <p:spPr>
          <a:xfrm>
            <a:off x="771761" y="235371"/>
            <a:ext cx="6032421" cy="707886"/>
          </a:xfrm>
          <a:prstGeom prst="rect">
            <a:avLst/>
          </a:prstGeom>
          <a:noFill/>
        </p:spPr>
        <p:txBody>
          <a:bodyPr wrap="none" rtlCol="0">
            <a:spAutoFit/>
          </a:bodyPr>
          <a:lstStyle/>
          <a:p>
            <a:r>
              <a:rPr lang="en-US" sz="4000" b="1" u="sng" dirty="0">
                <a:solidFill>
                  <a:schemeClr val="bg1"/>
                </a:solidFill>
                <a:latin typeface="FC Lamoon" panose="02000000000000000000" pitchFamily="2" charset="0"/>
                <a:cs typeface="FC Lamoon" panose="02000000000000000000" pitchFamily="2" charset="0"/>
              </a:rPr>
              <a:t>1. Find error of translation stage</a:t>
            </a:r>
          </a:p>
        </p:txBody>
      </p:sp>
      <p:sp>
        <p:nvSpPr>
          <p:cNvPr id="9" name="TextBox 8">
            <a:extLst>
              <a:ext uri="{FF2B5EF4-FFF2-40B4-BE49-F238E27FC236}">
                <a16:creationId xmlns:a16="http://schemas.microsoft.com/office/drawing/2014/main" id="{966F2D7B-F6A2-EFE4-1033-C7F4006913E0}"/>
              </a:ext>
            </a:extLst>
          </p:cNvPr>
          <p:cNvSpPr txBox="1"/>
          <p:nvPr/>
        </p:nvSpPr>
        <p:spPr>
          <a:xfrm>
            <a:off x="11843826" y="6334780"/>
            <a:ext cx="372534"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1</a:t>
            </a:r>
          </a:p>
        </p:txBody>
      </p:sp>
    </p:spTree>
    <p:extLst>
      <p:ext uri="{BB962C8B-B14F-4D97-AF65-F5344CB8AC3E}">
        <p14:creationId xmlns:p14="http://schemas.microsoft.com/office/powerpoint/2010/main" val="2838626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DE667ED-A14C-C4C1-2990-66B08805EA46}"/>
              </a:ext>
            </a:extLst>
          </p:cNvPr>
          <p:cNvSpPr/>
          <p:nvPr/>
        </p:nvSpPr>
        <p:spPr>
          <a:xfrm>
            <a:off x="0" y="624377"/>
            <a:ext cx="10448833" cy="6060782"/>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7A1F431-1450-DFBE-9D5B-29376F04480F}"/>
              </a:ext>
            </a:extLst>
          </p:cNvPr>
          <p:cNvSpPr txBox="1"/>
          <p:nvPr/>
        </p:nvSpPr>
        <p:spPr>
          <a:xfrm>
            <a:off x="6096000" y="4791626"/>
            <a:ext cx="3763588" cy="1077218"/>
          </a:xfrm>
          <a:prstGeom prst="rect">
            <a:avLst/>
          </a:prstGeom>
          <a:noFill/>
        </p:spPr>
        <p:txBody>
          <a:bodyPr wrap="square" rtlCol="0">
            <a:spAutoFit/>
          </a:bodyPr>
          <a:lstStyle/>
          <a:p>
            <a:pPr algn="ctr"/>
            <a:r>
              <a:rPr lang="en-US" sz="3200" dirty="0">
                <a:solidFill>
                  <a:schemeClr val="bg1"/>
                </a:solidFill>
                <a:latin typeface="FC Lamoon" panose="02000000000000000000" pitchFamily="2" charset="0"/>
                <a:cs typeface="FC Lamoon" panose="02000000000000000000" pitchFamily="2" charset="0"/>
              </a:rPr>
              <a:t>Error of translation stage is </a:t>
            </a:r>
            <a:r>
              <a:rPr lang="en-US" sz="3200" b="1" i="1" u="sng" dirty="0">
                <a:solidFill>
                  <a:schemeClr val="bg1"/>
                </a:solidFill>
                <a:latin typeface="FC Lamoon" panose="02000000000000000000" pitchFamily="2" charset="0"/>
                <a:cs typeface="FC Lamoon" panose="02000000000000000000" pitchFamily="2" charset="0"/>
              </a:rPr>
              <a:t>0.0100 – 0.0500 </a:t>
            </a:r>
            <a:r>
              <a:rPr lang="en-US" sz="3200" dirty="0">
                <a:solidFill>
                  <a:schemeClr val="bg1"/>
                </a:solidFill>
                <a:latin typeface="FC Lamoon" panose="02000000000000000000" pitchFamily="2" charset="0"/>
                <a:cs typeface="FC Lamoon" panose="02000000000000000000" pitchFamily="2" charset="0"/>
              </a:rPr>
              <a:t>.</a:t>
            </a:r>
          </a:p>
        </p:txBody>
      </p:sp>
      <p:sp>
        <p:nvSpPr>
          <p:cNvPr id="7" name="Rectangle 6">
            <a:extLst>
              <a:ext uri="{FF2B5EF4-FFF2-40B4-BE49-F238E27FC236}">
                <a16:creationId xmlns:a16="http://schemas.microsoft.com/office/drawing/2014/main" id="{DCBBB9EF-63E2-E16C-BF51-785B42228035}"/>
              </a:ext>
            </a:extLst>
          </p:cNvPr>
          <p:cNvSpPr/>
          <p:nvPr/>
        </p:nvSpPr>
        <p:spPr>
          <a:xfrm>
            <a:off x="673242" y="4620044"/>
            <a:ext cx="4367835" cy="1412849"/>
          </a:xfrm>
          <a:prstGeom prst="rect">
            <a:avLst/>
          </a:prstGeom>
          <a:solidFill>
            <a:schemeClr val="bg1"/>
          </a:solidFill>
          <a:ln>
            <a:noFill/>
          </a:ln>
          <a:effectLst>
            <a:outerShdw blurRad="50800" dist="38100" dir="16200000"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13623BE9-E6FF-E168-AF0A-0D4B3B200DE0}"/>
              </a:ext>
            </a:extLst>
          </p:cNvPr>
          <p:cNvSpPr txBox="1"/>
          <p:nvPr/>
        </p:nvSpPr>
        <p:spPr>
          <a:xfrm>
            <a:off x="856980" y="4746056"/>
            <a:ext cx="4000358" cy="1107996"/>
          </a:xfrm>
          <a:prstGeom prst="rect">
            <a:avLst/>
          </a:prstGeom>
          <a:noFill/>
          <a:effectLst>
            <a:outerShdw blurRad="63500" sx="102000" sy="102000" algn="ctr" rotWithShape="0">
              <a:prstClr val="black">
                <a:alpha val="40000"/>
              </a:prstClr>
            </a:outerShdw>
          </a:effectLst>
        </p:spPr>
        <p:txBody>
          <a:bodyPr wrap="square" rtlCol="0">
            <a:spAutoFit/>
          </a:bodyPr>
          <a:lstStyle/>
          <a:p>
            <a:pPr algn="ctr"/>
            <a:r>
              <a:rPr lang="en-US" sz="2200" dirty="0">
                <a:latin typeface="FC Lamoon" panose="02000000000000000000" pitchFamily="2" charset="0"/>
                <a:cs typeface="FC Lamoon" panose="02000000000000000000" pitchFamily="2" charset="0"/>
              </a:rPr>
              <a:t>Move translation stage from 10.00 mm to 90.00 mm and repeat for 10 times </a:t>
            </a:r>
          </a:p>
          <a:p>
            <a:pPr algn="ctr"/>
            <a:r>
              <a:rPr lang="en-US" sz="2200" dirty="0">
                <a:latin typeface="FC Lamoon" panose="02000000000000000000" pitchFamily="2" charset="0"/>
                <a:cs typeface="FC Lamoon" panose="02000000000000000000" pitchFamily="2" charset="0"/>
              </a:rPr>
              <a:t>then find range of error.</a:t>
            </a:r>
          </a:p>
        </p:txBody>
      </p:sp>
      <p:sp>
        <p:nvSpPr>
          <p:cNvPr id="4" name="Rectangle 3">
            <a:extLst>
              <a:ext uri="{FF2B5EF4-FFF2-40B4-BE49-F238E27FC236}">
                <a16:creationId xmlns:a16="http://schemas.microsoft.com/office/drawing/2014/main" id="{53FAB10D-3ECE-E4A0-6EEB-92E3A302CC69}"/>
              </a:ext>
            </a:extLst>
          </p:cNvPr>
          <p:cNvSpPr/>
          <p:nvPr/>
        </p:nvSpPr>
        <p:spPr>
          <a:xfrm>
            <a:off x="10448833" y="0"/>
            <a:ext cx="1743168" cy="685800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602D3129-5892-8DD0-CE80-F31767272300}"/>
              </a:ext>
            </a:extLst>
          </p:cNvPr>
          <p:cNvPicPr>
            <a:picLocks noChangeAspect="1"/>
          </p:cNvPicPr>
          <p:nvPr/>
        </p:nvPicPr>
        <p:blipFill>
          <a:blip r:embed="rId2"/>
          <a:stretch>
            <a:fillRect/>
          </a:stretch>
        </p:blipFill>
        <p:spPr>
          <a:xfrm>
            <a:off x="598597" y="1054477"/>
            <a:ext cx="9434851" cy="3270453"/>
          </a:xfrm>
          <a:prstGeom prst="rect">
            <a:avLst/>
          </a:prstGeom>
        </p:spPr>
      </p:pic>
      <p:sp>
        <p:nvSpPr>
          <p:cNvPr id="3" name="TextBox 2">
            <a:extLst>
              <a:ext uri="{FF2B5EF4-FFF2-40B4-BE49-F238E27FC236}">
                <a16:creationId xmlns:a16="http://schemas.microsoft.com/office/drawing/2014/main" id="{4C3B2901-1F0A-3558-3421-47DB6720E29C}"/>
              </a:ext>
            </a:extLst>
          </p:cNvPr>
          <p:cNvSpPr txBox="1"/>
          <p:nvPr/>
        </p:nvSpPr>
        <p:spPr>
          <a:xfrm>
            <a:off x="379876" y="-722"/>
            <a:ext cx="6082114" cy="707886"/>
          </a:xfrm>
          <a:prstGeom prst="rect">
            <a:avLst/>
          </a:prstGeom>
          <a:noFill/>
        </p:spPr>
        <p:txBody>
          <a:bodyPr wrap="none" rtlCol="0">
            <a:spAutoFit/>
          </a:bodyPr>
          <a:lstStyle/>
          <a:p>
            <a:r>
              <a:rPr lang="en-US" sz="4000" b="1" u="sng" dirty="0">
                <a:latin typeface="FC Lamoon" panose="02000000000000000000" pitchFamily="2" charset="0"/>
                <a:cs typeface="FC Lamoon" panose="02000000000000000000" pitchFamily="2" charset="0"/>
              </a:rPr>
              <a:t>1. Find error of translation stage</a:t>
            </a:r>
          </a:p>
        </p:txBody>
      </p:sp>
      <p:sp>
        <p:nvSpPr>
          <p:cNvPr id="8" name="TextBox 7">
            <a:extLst>
              <a:ext uri="{FF2B5EF4-FFF2-40B4-BE49-F238E27FC236}">
                <a16:creationId xmlns:a16="http://schemas.microsoft.com/office/drawing/2014/main" id="{FABE43EE-A832-BAC3-0EDC-7E178F08E07B}"/>
              </a:ext>
            </a:extLst>
          </p:cNvPr>
          <p:cNvSpPr txBox="1"/>
          <p:nvPr/>
        </p:nvSpPr>
        <p:spPr>
          <a:xfrm>
            <a:off x="11843826" y="6334780"/>
            <a:ext cx="372534"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2</a:t>
            </a:r>
          </a:p>
        </p:txBody>
      </p:sp>
    </p:spTree>
    <p:extLst>
      <p:ext uri="{BB962C8B-B14F-4D97-AF65-F5344CB8AC3E}">
        <p14:creationId xmlns:p14="http://schemas.microsoft.com/office/powerpoint/2010/main" val="2511730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714AAEF-AFB4-EF78-7F70-7AAB114415D6}"/>
              </a:ext>
            </a:extLst>
          </p:cNvPr>
          <p:cNvSpPr/>
          <p:nvPr/>
        </p:nvSpPr>
        <p:spPr>
          <a:xfrm>
            <a:off x="967273" y="1667484"/>
            <a:ext cx="7613024" cy="4472059"/>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3" name="Picture 2">
            <a:extLst>
              <a:ext uri="{FF2B5EF4-FFF2-40B4-BE49-F238E27FC236}">
                <a16:creationId xmlns:a16="http://schemas.microsoft.com/office/drawing/2014/main" id="{96D62ED9-6868-09E6-7BC3-C9F88FC9DF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7273" y="745629"/>
            <a:ext cx="10279988" cy="961253"/>
          </a:xfrm>
          <a:prstGeom prst="rect">
            <a:avLst/>
          </a:prstGeom>
        </p:spPr>
      </p:pic>
      <p:sp>
        <p:nvSpPr>
          <p:cNvPr id="2" name="Rectangle 1">
            <a:extLst>
              <a:ext uri="{FF2B5EF4-FFF2-40B4-BE49-F238E27FC236}">
                <a16:creationId xmlns:a16="http://schemas.microsoft.com/office/drawing/2014/main" id="{E05302D9-FBAE-8C34-F128-A91CA73DCABA}"/>
              </a:ext>
            </a:extLst>
          </p:cNvPr>
          <p:cNvSpPr/>
          <p:nvPr/>
        </p:nvSpPr>
        <p:spPr>
          <a:xfrm>
            <a:off x="8598703" y="1681407"/>
            <a:ext cx="2648558" cy="4472059"/>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2EC77F9E-A98C-0AEE-0A93-602F0CF0512B}"/>
              </a:ext>
            </a:extLst>
          </p:cNvPr>
          <p:cNvSpPr txBox="1"/>
          <p:nvPr/>
        </p:nvSpPr>
        <p:spPr>
          <a:xfrm>
            <a:off x="8796596" y="2147721"/>
            <a:ext cx="2215959" cy="3539430"/>
          </a:xfrm>
          <a:prstGeom prst="rect">
            <a:avLst/>
          </a:prstGeom>
          <a:noFill/>
        </p:spPr>
        <p:txBody>
          <a:bodyPr wrap="square" rtlCol="0">
            <a:spAutoFit/>
          </a:bodyPr>
          <a:lstStyle/>
          <a:p>
            <a:pPr algn="ctr"/>
            <a:r>
              <a:rPr lang="en-US" sz="2800" dirty="0">
                <a:solidFill>
                  <a:schemeClr val="bg1"/>
                </a:solidFill>
                <a:latin typeface="FC Lamoon" panose="02000000000000000000" pitchFamily="2" charset="0"/>
                <a:cs typeface="FC Lamoon" panose="02000000000000000000" pitchFamily="2" charset="0"/>
              </a:rPr>
              <a:t>Try capture some image from ASI1600-PRO Camera and save images into .jpg for MONO8 and .tiff file. For MONO16</a:t>
            </a:r>
          </a:p>
        </p:txBody>
      </p:sp>
      <p:pic>
        <p:nvPicPr>
          <p:cNvPr id="8" name="Picture 7" descr="A screenshot of a computer&#10;&#10;Description automatically generated">
            <a:extLst>
              <a:ext uri="{FF2B5EF4-FFF2-40B4-BE49-F238E27FC236}">
                <a16:creationId xmlns:a16="http://schemas.microsoft.com/office/drawing/2014/main" id="{CB5372A9-4B46-B8E9-78BF-EAB85577CEFD}"/>
              </a:ext>
            </a:extLst>
          </p:cNvPr>
          <p:cNvPicPr>
            <a:picLocks noChangeAspect="1"/>
          </p:cNvPicPr>
          <p:nvPr/>
        </p:nvPicPr>
        <p:blipFill rotWithShape="1">
          <a:blip r:embed="rId3">
            <a:extLst>
              <a:ext uri="{28A0092B-C50C-407E-A947-70E740481C1C}">
                <a14:useLocalDpi xmlns:a14="http://schemas.microsoft.com/office/drawing/2010/main" val="0"/>
              </a:ext>
            </a:extLst>
          </a:blip>
          <a:srcRect b="9542"/>
          <a:stretch/>
        </p:blipFill>
        <p:spPr>
          <a:xfrm>
            <a:off x="3766628" y="3712000"/>
            <a:ext cx="4832075" cy="2441466"/>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00C76150-B436-0E1F-BCAD-CDED84A91C1B}"/>
              </a:ext>
            </a:extLst>
          </p:cNvPr>
          <p:cNvPicPr>
            <a:picLocks noChangeAspect="1"/>
          </p:cNvPicPr>
          <p:nvPr/>
        </p:nvPicPr>
        <p:blipFill rotWithShape="1">
          <a:blip r:embed="rId4">
            <a:extLst>
              <a:ext uri="{28A0092B-C50C-407E-A947-70E740481C1C}">
                <a14:useLocalDpi xmlns:a14="http://schemas.microsoft.com/office/drawing/2010/main" val="0"/>
              </a:ext>
            </a:extLst>
          </a:blip>
          <a:srcRect b="24881"/>
          <a:stretch/>
        </p:blipFill>
        <p:spPr>
          <a:xfrm>
            <a:off x="967273" y="1681407"/>
            <a:ext cx="4659119" cy="2264896"/>
          </a:xfrm>
          <a:prstGeom prst="rect">
            <a:avLst/>
          </a:prstGeom>
        </p:spPr>
      </p:pic>
      <p:sp>
        <p:nvSpPr>
          <p:cNvPr id="9" name="TextBox 8">
            <a:extLst>
              <a:ext uri="{FF2B5EF4-FFF2-40B4-BE49-F238E27FC236}">
                <a16:creationId xmlns:a16="http://schemas.microsoft.com/office/drawing/2014/main" id="{E9E71B29-31C3-1477-C8DB-DE37CA5233E3}"/>
              </a:ext>
            </a:extLst>
          </p:cNvPr>
          <p:cNvSpPr txBox="1"/>
          <p:nvPr/>
        </p:nvSpPr>
        <p:spPr>
          <a:xfrm>
            <a:off x="5784166" y="3198167"/>
            <a:ext cx="2913483" cy="461665"/>
          </a:xfrm>
          <a:prstGeom prst="rect">
            <a:avLst/>
          </a:prstGeom>
          <a:noFill/>
        </p:spPr>
        <p:txBody>
          <a:bodyPr wrap="square">
            <a:spAutoFit/>
          </a:bodyPr>
          <a:lstStyle/>
          <a:p>
            <a:r>
              <a:rPr lang="en-US" sz="1200">
                <a:latin typeface="FC Lamoon" panose="02000000000000000000" pitchFamily="2" charset="0"/>
                <a:cs typeface="FC Lamoon" panose="02000000000000000000" pitchFamily="2" charset="0"/>
              </a:rPr>
              <a:t>https://www.tecnosky.eu/index.php/zwo-asi-1600mm-pro-usb-3-0-cooled-mono.html</a:t>
            </a:r>
            <a:endParaRPr lang="en-US" sz="1200" dirty="0">
              <a:latin typeface="FC Lamoon" panose="02000000000000000000" pitchFamily="2" charset="0"/>
              <a:cs typeface="FC Lamoon" panose="02000000000000000000" pitchFamily="2" charset="0"/>
            </a:endParaRPr>
          </a:p>
        </p:txBody>
      </p:sp>
      <p:pic>
        <p:nvPicPr>
          <p:cNvPr id="1030" name="Picture 6" descr="ZWO ASI 1600MM Pro USB 3.0 Cooled Mono">
            <a:extLst>
              <a:ext uri="{FF2B5EF4-FFF2-40B4-BE49-F238E27FC236}">
                <a16:creationId xmlns:a16="http://schemas.microsoft.com/office/drawing/2014/main" id="{911C66C4-3475-6C72-A96B-95511D3BC7B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762" t="28163" r="18475" b="30340"/>
          <a:stretch/>
        </p:blipFill>
        <p:spPr bwMode="auto">
          <a:xfrm>
            <a:off x="6162508" y="1758149"/>
            <a:ext cx="1881673" cy="1492924"/>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11C01C7A-FCFD-13D2-25A9-E4FB5D6FF20C}"/>
              </a:ext>
            </a:extLst>
          </p:cNvPr>
          <p:cNvSpPr txBox="1"/>
          <p:nvPr/>
        </p:nvSpPr>
        <p:spPr>
          <a:xfrm>
            <a:off x="944739" y="122970"/>
            <a:ext cx="6097554" cy="646331"/>
          </a:xfrm>
          <a:prstGeom prst="rect">
            <a:avLst/>
          </a:prstGeom>
          <a:noFill/>
        </p:spPr>
        <p:txBody>
          <a:bodyPr wrap="square">
            <a:spAutoFit/>
          </a:bodyPr>
          <a:lstStyle/>
          <a:p>
            <a:r>
              <a:rPr lang="en-US" sz="3600" b="1" i="1" u="sng" dirty="0">
                <a:latin typeface="FC Lamoon" panose="02000000000000000000" pitchFamily="2" charset="0"/>
                <a:cs typeface="FC Lamoon" panose="02000000000000000000" pitchFamily="2" charset="0"/>
              </a:rPr>
              <a:t>2. Capture image from camera</a:t>
            </a:r>
          </a:p>
        </p:txBody>
      </p:sp>
      <p:sp>
        <p:nvSpPr>
          <p:cNvPr id="4" name="TextBox 3">
            <a:extLst>
              <a:ext uri="{FF2B5EF4-FFF2-40B4-BE49-F238E27FC236}">
                <a16:creationId xmlns:a16="http://schemas.microsoft.com/office/drawing/2014/main" id="{0ED755DD-FFE4-83F7-C8BC-B390AF753D95}"/>
              </a:ext>
            </a:extLst>
          </p:cNvPr>
          <p:cNvSpPr txBox="1"/>
          <p:nvPr/>
        </p:nvSpPr>
        <p:spPr>
          <a:xfrm>
            <a:off x="11843826" y="6334780"/>
            <a:ext cx="372534"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3</a:t>
            </a:r>
          </a:p>
        </p:txBody>
      </p:sp>
    </p:spTree>
    <p:extLst>
      <p:ext uri="{BB962C8B-B14F-4D97-AF65-F5344CB8AC3E}">
        <p14:creationId xmlns:p14="http://schemas.microsoft.com/office/powerpoint/2010/main" val="1228101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5CD235-EDA9-8719-67E3-CDD7FC79CB68}"/>
              </a:ext>
            </a:extLst>
          </p:cNvPr>
          <p:cNvSpPr/>
          <p:nvPr/>
        </p:nvSpPr>
        <p:spPr>
          <a:xfrm>
            <a:off x="0" y="1"/>
            <a:ext cx="7996335" cy="6858000"/>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0C1346B0-6227-20FA-20C9-8912BAD208B3}"/>
              </a:ext>
            </a:extLst>
          </p:cNvPr>
          <p:cNvSpPr/>
          <p:nvPr/>
        </p:nvSpPr>
        <p:spPr>
          <a:xfrm>
            <a:off x="1055078" y="581595"/>
            <a:ext cx="10570866" cy="569481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screen shot of a computer&#10;&#10;Description automatically generated">
            <a:extLst>
              <a:ext uri="{FF2B5EF4-FFF2-40B4-BE49-F238E27FC236}">
                <a16:creationId xmlns:a16="http://schemas.microsoft.com/office/drawing/2014/main" id="{EE65C71D-C3F8-5C48-1823-AE964A82A0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4853" y="1362115"/>
            <a:ext cx="6387395" cy="4304355"/>
          </a:xfrm>
          <a:prstGeom prst="rect">
            <a:avLst/>
          </a:prstGeom>
        </p:spPr>
      </p:pic>
      <p:sp>
        <p:nvSpPr>
          <p:cNvPr id="4" name="TextBox 3">
            <a:extLst>
              <a:ext uri="{FF2B5EF4-FFF2-40B4-BE49-F238E27FC236}">
                <a16:creationId xmlns:a16="http://schemas.microsoft.com/office/drawing/2014/main" id="{B05334C4-207F-1D21-E1C6-754E11EE7EF8}"/>
              </a:ext>
            </a:extLst>
          </p:cNvPr>
          <p:cNvSpPr txBox="1"/>
          <p:nvPr/>
        </p:nvSpPr>
        <p:spPr>
          <a:xfrm>
            <a:off x="7617076" y="1659090"/>
            <a:ext cx="4557256" cy="1077218"/>
          </a:xfrm>
          <a:prstGeom prst="rect">
            <a:avLst/>
          </a:prstGeom>
          <a:noFill/>
        </p:spPr>
        <p:txBody>
          <a:bodyPr wrap="square" rtlCol="0">
            <a:spAutoFit/>
          </a:bodyPr>
          <a:lstStyle/>
          <a:p>
            <a:r>
              <a:rPr lang="en-US" sz="3200" b="1" u="sng" dirty="0">
                <a:latin typeface="FC Lamoon" panose="02000000000000000000" pitchFamily="2" charset="0"/>
                <a:cs typeface="FC Lamoon" panose="02000000000000000000" pitchFamily="2" charset="0"/>
              </a:rPr>
              <a:t>Find center coordinates of circle by</a:t>
            </a:r>
          </a:p>
        </p:txBody>
      </p:sp>
      <p:sp>
        <p:nvSpPr>
          <p:cNvPr id="6" name="TextBox 5">
            <a:extLst>
              <a:ext uri="{FF2B5EF4-FFF2-40B4-BE49-F238E27FC236}">
                <a16:creationId xmlns:a16="http://schemas.microsoft.com/office/drawing/2014/main" id="{416782D1-D85B-E581-D087-6B7B223D3DB0}"/>
              </a:ext>
            </a:extLst>
          </p:cNvPr>
          <p:cNvSpPr txBox="1"/>
          <p:nvPr/>
        </p:nvSpPr>
        <p:spPr>
          <a:xfrm>
            <a:off x="7775217" y="4121693"/>
            <a:ext cx="3886000"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latin typeface="FC Lamoon" panose="02000000000000000000" pitchFamily="2" charset="0"/>
                <a:cs typeface="FC Lamoon" panose="02000000000000000000" pitchFamily="2" charset="0"/>
              </a:rPr>
              <a:t>Use Matplotlib for plot circle.</a:t>
            </a:r>
          </a:p>
        </p:txBody>
      </p:sp>
      <p:sp>
        <p:nvSpPr>
          <p:cNvPr id="7" name="TextBox 6">
            <a:extLst>
              <a:ext uri="{FF2B5EF4-FFF2-40B4-BE49-F238E27FC236}">
                <a16:creationId xmlns:a16="http://schemas.microsoft.com/office/drawing/2014/main" id="{EB4183DD-2D2C-732D-4832-E7297847A3B4}"/>
              </a:ext>
            </a:extLst>
          </p:cNvPr>
          <p:cNvSpPr txBox="1"/>
          <p:nvPr/>
        </p:nvSpPr>
        <p:spPr>
          <a:xfrm>
            <a:off x="7775217" y="2736307"/>
            <a:ext cx="3665531" cy="1384995"/>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FC Lamoon" panose="02000000000000000000" pitchFamily="2" charset="0"/>
                <a:cs typeface="FC Lamoon" panose="02000000000000000000" pitchFamily="2" charset="0"/>
              </a:rPr>
              <a:t>Using OpenCV for find edge , contour area and coordinate of center point.</a:t>
            </a:r>
          </a:p>
        </p:txBody>
      </p:sp>
      <p:sp>
        <p:nvSpPr>
          <p:cNvPr id="8" name="TextBox 7">
            <a:extLst>
              <a:ext uri="{FF2B5EF4-FFF2-40B4-BE49-F238E27FC236}">
                <a16:creationId xmlns:a16="http://schemas.microsoft.com/office/drawing/2014/main" id="{929E383C-2A82-68AA-0C67-68137B82B52A}"/>
              </a:ext>
            </a:extLst>
          </p:cNvPr>
          <p:cNvSpPr txBox="1"/>
          <p:nvPr/>
        </p:nvSpPr>
        <p:spPr>
          <a:xfrm>
            <a:off x="9760539" y="-43557"/>
            <a:ext cx="2345266" cy="707886"/>
          </a:xfrm>
          <a:prstGeom prst="rect">
            <a:avLst/>
          </a:prstGeom>
          <a:noFill/>
        </p:spPr>
        <p:txBody>
          <a:bodyPr wrap="square" rtlCol="0">
            <a:spAutoFit/>
          </a:bodyPr>
          <a:lstStyle/>
          <a:p>
            <a:r>
              <a:rPr lang="en-US" sz="4000" b="1" dirty="0">
                <a:latin typeface="FC Lamoon" panose="02000000000000000000" pitchFamily="2" charset="0"/>
                <a:cs typeface="FC Lamoon" panose="02000000000000000000" pitchFamily="2" charset="0"/>
              </a:rPr>
              <a:t>METHOD 1</a:t>
            </a:r>
          </a:p>
        </p:txBody>
      </p:sp>
      <p:sp>
        <p:nvSpPr>
          <p:cNvPr id="10" name="TextBox 9">
            <a:extLst>
              <a:ext uri="{FF2B5EF4-FFF2-40B4-BE49-F238E27FC236}">
                <a16:creationId xmlns:a16="http://schemas.microsoft.com/office/drawing/2014/main" id="{C98700DD-87CE-FEFF-9546-BE43B40104BB}"/>
              </a:ext>
            </a:extLst>
          </p:cNvPr>
          <p:cNvSpPr txBox="1"/>
          <p:nvPr/>
        </p:nvSpPr>
        <p:spPr>
          <a:xfrm>
            <a:off x="979712" y="7409"/>
            <a:ext cx="7091267" cy="553998"/>
          </a:xfrm>
          <a:prstGeom prst="rect">
            <a:avLst/>
          </a:prstGeom>
          <a:noFill/>
        </p:spPr>
        <p:txBody>
          <a:bodyPr wrap="square">
            <a:spAutoFit/>
          </a:bodyPr>
          <a:lstStyle/>
          <a:p>
            <a:r>
              <a:rPr lang="en-US" sz="3000" b="1" i="1" u="sng" dirty="0">
                <a:solidFill>
                  <a:schemeClr val="bg1"/>
                </a:solidFill>
                <a:latin typeface="FC Lamoon" panose="02000000000000000000" pitchFamily="2" charset="0"/>
                <a:cs typeface="FC Lamoon" panose="02000000000000000000" pitchFamily="2" charset="0"/>
              </a:rPr>
              <a:t>3. Find center coordinates and distance of circle</a:t>
            </a:r>
          </a:p>
        </p:txBody>
      </p:sp>
      <p:sp>
        <p:nvSpPr>
          <p:cNvPr id="9" name="TextBox 8">
            <a:extLst>
              <a:ext uri="{FF2B5EF4-FFF2-40B4-BE49-F238E27FC236}">
                <a16:creationId xmlns:a16="http://schemas.microsoft.com/office/drawing/2014/main" id="{E9E31AA9-BA79-3192-0D8A-E72F53DE091F}"/>
              </a:ext>
            </a:extLst>
          </p:cNvPr>
          <p:cNvSpPr txBox="1"/>
          <p:nvPr/>
        </p:nvSpPr>
        <p:spPr>
          <a:xfrm>
            <a:off x="11843826" y="6334780"/>
            <a:ext cx="372534"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4</a:t>
            </a:r>
          </a:p>
        </p:txBody>
      </p:sp>
    </p:spTree>
    <p:extLst>
      <p:ext uri="{BB962C8B-B14F-4D97-AF65-F5344CB8AC3E}">
        <p14:creationId xmlns:p14="http://schemas.microsoft.com/office/powerpoint/2010/main" val="181740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7D09714-E6BE-A34B-CF6C-6AF0E20F110C}"/>
              </a:ext>
            </a:extLst>
          </p:cNvPr>
          <p:cNvSpPr/>
          <p:nvPr/>
        </p:nvSpPr>
        <p:spPr>
          <a:xfrm>
            <a:off x="8358973" y="-402"/>
            <a:ext cx="3969099" cy="6858000"/>
          </a:xfrm>
          <a:prstGeom prst="rect">
            <a:avLst/>
          </a:prstGeom>
          <a:solidFill>
            <a:srgbClr val="364760"/>
          </a:solidFill>
          <a:ln>
            <a:solidFill>
              <a:srgbClr val="3647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94CBF74-F848-5F89-A80C-23FCA5B2CE3B}"/>
              </a:ext>
            </a:extLst>
          </p:cNvPr>
          <p:cNvSpPr/>
          <p:nvPr/>
        </p:nvSpPr>
        <p:spPr>
          <a:xfrm>
            <a:off x="1055078" y="581595"/>
            <a:ext cx="10570866" cy="569481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1">
            <a:extLst>
              <a:ext uri="{FF2B5EF4-FFF2-40B4-BE49-F238E27FC236}">
                <a16:creationId xmlns:a16="http://schemas.microsoft.com/office/drawing/2014/main" id="{CE44A7EA-5930-E7A0-BEBA-46E26B0FC9F1}"/>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899DA35E-26B2-70C7-7A98-3AA580222D1A}"/>
              </a:ext>
            </a:extLst>
          </p:cNvPr>
          <p:cNvSpPr>
            <a:spLocks noChangeArrowheads="1"/>
          </p:cNvSpPr>
          <p:nvPr/>
        </p:nvSpPr>
        <p:spPr bwMode="auto">
          <a:xfrm>
            <a:off x="838200" y="37274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7" name="Picture 6" descr="A screenshot of a computer&#10;&#10;Description automatically generated">
            <a:extLst>
              <a:ext uri="{FF2B5EF4-FFF2-40B4-BE49-F238E27FC236}">
                <a16:creationId xmlns:a16="http://schemas.microsoft.com/office/drawing/2014/main" id="{CBE56096-0025-48A3-10F9-5FCEB95F69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7377" y="1421897"/>
            <a:ext cx="6749001" cy="4109652"/>
          </a:xfrm>
          <a:prstGeom prst="rect">
            <a:avLst/>
          </a:prstGeom>
        </p:spPr>
      </p:pic>
      <p:sp>
        <p:nvSpPr>
          <p:cNvPr id="8" name="TextBox 7">
            <a:extLst>
              <a:ext uri="{FF2B5EF4-FFF2-40B4-BE49-F238E27FC236}">
                <a16:creationId xmlns:a16="http://schemas.microsoft.com/office/drawing/2014/main" id="{99D6D602-BB28-4455-81A0-28E20E7DDB63}"/>
              </a:ext>
            </a:extLst>
          </p:cNvPr>
          <p:cNvSpPr txBox="1"/>
          <p:nvPr/>
        </p:nvSpPr>
        <p:spPr>
          <a:xfrm>
            <a:off x="1262727" y="1907962"/>
            <a:ext cx="3163884" cy="1077218"/>
          </a:xfrm>
          <a:prstGeom prst="rect">
            <a:avLst/>
          </a:prstGeom>
          <a:noFill/>
        </p:spPr>
        <p:txBody>
          <a:bodyPr wrap="square" rtlCol="0">
            <a:spAutoFit/>
          </a:bodyPr>
          <a:lstStyle/>
          <a:p>
            <a:r>
              <a:rPr lang="en-US" sz="3200" b="1" u="sng" dirty="0">
                <a:latin typeface="FC Lamoon" panose="02000000000000000000" pitchFamily="2" charset="0"/>
                <a:cs typeface="FC Lamoon" panose="02000000000000000000" pitchFamily="2" charset="0"/>
              </a:rPr>
              <a:t>Find distance between 2 circle by </a:t>
            </a:r>
          </a:p>
        </p:txBody>
      </p:sp>
      <p:sp>
        <p:nvSpPr>
          <p:cNvPr id="9" name="TextBox 8">
            <a:extLst>
              <a:ext uri="{FF2B5EF4-FFF2-40B4-BE49-F238E27FC236}">
                <a16:creationId xmlns:a16="http://schemas.microsoft.com/office/drawing/2014/main" id="{E4955DC3-A15B-A36D-3721-B169D3E89EFB}"/>
              </a:ext>
            </a:extLst>
          </p:cNvPr>
          <p:cNvSpPr txBox="1"/>
          <p:nvPr/>
        </p:nvSpPr>
        <p:spPr>
          <a:xfrm>
            <a:off x="1204903" y="3110106"/>
            <a:ext cx="3643548" cy="954107"/>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1.Find coordinate of center of 2 circles</a:t>
            </a:r>
          </a:p>
        </p:txBody>
      </p:sp>
      <p:sp>
        <p:nvSpPr>
          <p:cNvPr id="11" name="TextBox 10">
            <a:extLst>
              <a:ext uri="{FF2B5EF4-FFF2-40B4-BE49-F238E27FC236}">
                <a16:creationId xmlns:a16="http://schemas.microsoft.com/office/drawing/2014/main" id="{82655519-239B-218E-55A8-BD909CA71F39}"/>
              </a:ext>
            </a:extLst>
          </p:cNvPr>
          <p:cNvSpPr txBox="1"/>
          <p:nvPr/>
        </p:nvSpPr>
        <p:spPr>
          <a:xfrm>
            <a:off x="1215375" y="4158337"/>
            <a:ext cx="3449932" cy="954107"/>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2.Subtrac coordinate of center of 2 circles </a:t>
            </a:r>
          </a:p>
        </p:txBody>
      </p:sp>
      <p:sp>
        <p:nvSpPr>
          <p:cNvPr id="2" name="TextBox 1">
            <a:extLst>
              <a:ext uri="{FF2B5EF4-FFF2-40B4-BE49-F238E27FC236}">
                <a16:creationId xmlns:a16="http://schemas.microsoft.com/office/drawing/2014/main" id="{8A13039C-9B2D-B1FC-A8BF-B24067F50EC6}"/>
              </a:ext>
            </a:extLst>
          </p:cNvPr>
          <p:cNvSpPr txBox="1"/>
          <p:nvPr/>
        </p:nvSpPr>
        <p:spPr>
          <a:xfrm>
            <a:off x="9708012" y="-36627"/>
            <a:ext cx="2345266" cy="707886"/>
          </a:xfrm>
          <a:prstGeom prst="rect">
            <a:avLst/>
          </a:prstGeom>
          <a:noFill/>
        </p:spPr>
        <p:txBody>
          <a:bodyPr wrap="square" rtlCol="0">
            <a:spAutoFit/>
          </a:bodyPr>
          <a:lstStyle/>
          <a:p>
            <a:r>
              <a:rPr lang="en-US" sz="4000" b="1" dirty="0">
                <a:solidFill>
                  <a:schemeClr val="bg1"/>
                </a:solidFill>
                <a:latin typeface="FC Lamoon" panose="02000000000000000000" pitchFamily="2" charset="0"/>
                <a:cs typeface="FC Lamoon" panose="02000000000000000000" pitchFamily="2" charset="0"/>
              </a:rPr>
              <a:t>METHOD 1</a:t>
            </a:r>
          </a:p>
        </p:txBody>
      </p:sp>
      <p:sp>
        <p:nvSpPr>
          <p:cNvPr id="10" name="TextBox 9">
            <a:extLst>
              <a:ext uri="{FF2B5EF4-FFF2-40B4-BE49-F238E27FC236}">
                <a16:creationId xmlns:a16="http://schemas.microsoft.com/office/drawing/2014/main" id="{B30FB948-314B-6D6E-F142-83E3CDFCB74B}"/>
              </a:ext>
            </a:extLst>
          </p:cNvPr>
          <p:cNvSpPr txBox="1"/>
          <p:nvPr/>
        </p:nvSpPr>
        <p:spPr>
          <a:xfrm>
            <a:off x="979712" y="7409"/>
            <a:ext cx="7091267" cy="553998"/>
          </a:xfrm>
          <a:prstGeom prst="rect">
            <a:avLst/>
          </a:prstGeom>
          <a:noFill/>
        </p:spPr>
        <p:txBody>
          <a:bodyPr wrap="square">
            <a:spAutoFit/>
          </a:bodyPr>
          <a:lstStyle/>
          <a:p>
            <a:r>
              <a:rPr lang="en-US" sz="3000" b="1" i="1" u="sng" dirty="0">
                <a:latin typeface="FC Lamoon" panose="02000000000000000000" pitchFamily="2" charset="0"/>
                <a:cs typeface="FC Lamoon" panose="02000000000000000000" pitchFamily="2" charset="0"/>
              </a:rPr>
              <a:t>3. Find center coordinates and distance of circle</a:t>
            </a:r>
          </a:p>
        </p:txBody>
      </p:sp>
      <p:sp>
        <p:nvSpPr>
          <p:cNvPr id="12" name="TextBox 11">
            <a:extLst>
              <a:ext uri="{FF2B5EF4-FFF2-40B4-BE49-F238E27FC236}">
                <a16:creationId xmlns:a16="http://schemas.microsoft.com/office/drawing/2014/main" id="{6A6CBEA3-F386-210F-CD2A-59B843398448}"/>
              </a:ext>
            </a:extLst>
          </p:cNvPr>
          <p:cNvSpPr txBox="1"/>
          <p:nvPr/>
        </p:nvSpPr>
        <p:spPr>
          <a:xfrm>
            <a:off x="11843826" y="6334780"/>
            <a:ext cx="372534" cy="523220"/>
          </a:xfrm>
          <a:prstGeom prst="rect">
            <a:avLst/>
          </a:prstGeom>
          <a:noFill/>
        </p:spPr>
        <p:txBody>
          <a:bodyPr wrap="square" rtlCol="0">
            <a:spAutoFit/>
          </a:bodyPr>
          <a:lstStyle/>
          <a:p>
            <a:r>
              <a:rPr lang="en-US" sz="2800" dirty="0">
                <a:solidFill>
                  <a:schemeClr val="bg1"/>
                </a:solidFill>
                <a:latin typeface="FC Lamoon" panose="02000000000000000000" pitchFamily="2" charset="0"/>
                <a:cs typeface="FC Lamoon" panose="02000000000000000000" pitchFamily="2" charset="0"/>
              </a:rPr>
              <a:t>5</a:t>
            </a:r>
          </a:p>
        </p:txBody>
      </p:sp>
    </p:spTree>
    <p:extLst>
      <p:ext uri="{BB962C8B-B14F-4D97-AF65-F5344CB8AC3E}">
        <p14:creationId xmlns:p14="http://schemas.microsoft.com/office/powerpoint/2010/main" val="2944061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10FAC9-85BB-2A94-B16C-42BE17940276}"/>
              </a:ext>
            </a:extLst>
          </p:cNvPr>
          <p:cNvSpPr/>
          <p:nvPr/>
        </p:nvSpPr>
        <p:spPr>
          <a:xfrm>
            <a:off x="0" y="664270"/>
            <a:ext cx="12192000" cy="5101530"/>
          </a:xfrm>
          <a:prstGeom prst="rect">
            <a:avLst/>
          </a:prstGeom>
          <a:solidFill>
            <a:srgbClr val="364760"/>
          </a:solidFill>
          <a:ln>
            <a:solidFill>
              <a:srgbClr val="364760"/>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a:extLst>
              <a:ext uri="{FF2B5EF4-FFF2-40B4-BE49-F238E27FC236}">
                <a16:creationId xmlns:a16="http://schemas.microsoft.com/office/drawing/2014/main" id="{8E783EE0-A766-A3BB-252E-788473FB93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6400" y="1092200"/>
            <a:ext cx="5494865" cy="3659467"/>
          </a:xfrm>
          <a:prstGeom prst="rect">
            <a:avLst/>
          </a:prstGeom>
        </p:spPr>
      </p:pic>
      <p:sp>
        <p:nvSpPr>
          <p:cNvPr id="6" name="TextBox 5">
            <a:extLst>
              <a:ext uri="{FF2B5EF4-FFF2-40B4-BE49-F238E27FC236}">
                <a16:creationId xmlns:a16="http://schemas.microsoft.com/office/drawing/2014/main" id="{867820F2-8813-BEFD-9D7E-C42E972BC362}"/>
              </a:ext>
            </a:extLst>
          </p:cNvPr>
          <p:cNvSpPr txBox="1"/>
          <p:nvPr/>
        </p:nvSpPr>
        <p:spPr>
          <a:xfrm>
            <a:off x="1534495" y="4917987"/>
            <a:ext cx="9123010" cy="523220"/>
          </a:xfrm>
          <a:prstGeom prst="rect">
            <a:avLst/>
          </a:prstGeom>
          <a:noFill/>
        </p:spPr>
        <p:txBody>
          <a:bodyPr wrap="none" rtlCol="0">
            <a:spAutoFit/>
          </a:bodyPr>
          <a:lstStyle/>
          <a:p>
            <a:r>
              <a:rPr lang="en-US" sz="2800" dirty="0">
                <a:solidFill>
                  <a:schemeClr val="bg1"/>
                </a:solidFill>
                <a:latin typeface="FC Lamoon" panose="02000000000000000000" pitchFamily="2" charset="0"/>
                <a:cs typeface="FC Lamoon" panose="02000000000000000000" pitchFamily="2" charset="0"/>
              </a:rPr>
              <a:t>Can’t use this condition with image that has 2 circles that are overlapping</a:t>
            </a:r>
          </a:p>
        </p:txBody>
      </p:sp>
      <p:pic>
        <p:nvPicPr>
          <p:cNvPr id="7" name="Picture 6" descr="A screenshot of a computer&#10;&#10;Description automatically generated">
            <a:extLst>
              <a:ext uri="{FF2B5EF4-FFF2-40B4-BE49-F238E27FC236}">
                <a16:creationId xmlns:a16="http://schemas.microsoft.com/office/drawing/2014/main" id="{11246AAD-C7AC-FFF6-52CC-59DA11CEAC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1265" y="1092200"/>
            <a:ext cx="5757311" cy="3659467"/>
          </a:xfrm>
          <a:prstGeom prst="rect">
            <a:avLst/>
          </a:prstGeom>
        </p:spPr>
      </p:pic>
      <p:sp>
        <p:nvSpPr>
          <p:cNvPr id="3" name="TextBox 2">
            <a:extLst>
              <a:ext uri="{FF2B5EF4-FFF2-40B4-BE49-F238E27FC236}">
                <a16:creationId xmlns:a16="http://schemas.microsoft.com/office/drawing/2014/main" id="{C6FE3F0E-5140-B7FA-DDAE-1D21621EAEA6}"/>
              </a:ext>
            </a:extLst>
          </p:cNvPr>
          <p:cNvSpPr txBox="1"/>
          <p:nvPr/>
        </p:nvSpPr>
        <p:spPr>
          <a:xfrm>
            <a:off x="485190" y="563830"/>
            <a:ext cx="2345266" cy="584775"/>
          </a:xfrm>
          <a:prstGeom prst="rect">
            <a:avLst/>
          </a:prstGeom>
          <a:noFill/>
        </p:spPr>
        <p:txBody>
          <a:bodyPr wrap="square" rtlCol="0">
            <a:spAutoFit/>
          </a:bodyPr>
          <a:lstStyle/>
          <a:p>
            <a:r>
              <a:rPr lang="en-US" sz="3200" b="1" dirty="0">
                <a:solidFill>
                  <a:schemeClr val="bg1"/>
                </a:solidFill>
                <a:latin typeface="FC Lamoon" panose="02000000000000000000" pitchFamily="2" charset="0"/>
                <a:cs typeface="FC Lamoon" panose="02000000000000000000" pitchFamily="2" charset="0"/>
              </a:rPr>
              <a:t>METHOD 1</a:t>
            </a:r>
          </a:p>
        </p:txBody>
      </p:sp>
      <p:sp>
        <p:nvSpPr>
          <p:cNvPr id="4" name="TextBox 3">
            <a:extLst>
              <a:ext uri="{FF2B5EF4-FFF2-40B4-BE49-F238E27FC236}">
                <a16:creationId xmlns:a16="http://schemas.microsoft.com/office/drawing/2014/main" id="{C1FA9258-B542-4ED9-F2CE-C723AEDE762F}"/>
              </a:ext>
            </a:extLst>
          </p:cNvPr>
          <p:cNvSpPr txBox="1"/>
          <p:nvPr/>
        </p:nvSpPr>
        <p:spPr>
          <a:xfrm>
            <a:off x="485190" y="135900"/>
            <a:ext cx="8500190" cy="584775"/>
          </a:xfrm>
          <a:prstGeom prst="rect">
            <a:avLst/>
          </a:prstGeom>
          <a:noFill/>
        </p:spPr>
        <p:txBody>
          <a:bodyPr wrap="square">
            <a:spAutoFit/>
          </a:bodyPr>
          <a:lstStyle/>
          <a:p>
            <a:r>
              <a:rPr lang="en-US" sz="3200" b="1" i="1" u="sng" dirty="0">
                <a:latin typeface="FC Lamoon" panose="02000000000000000000" pitchFamily="2" charset="0"/>
                <a:cs typeface="FC Lamoon" panose="02000000000000000000" pitchFamily="2" charset="0"/>
              </a:rPr>
              <a:t>3. Find center coordinates and distance of circle</a:t>
            </a:r>
          </a:p>
        </p:txBody>
      </p:sp>
      <p:sp>
        <p:nvSpPr>
          <p:cNvPr id="8" name="TextBox 7">
            <a:extLst>
              <a:ext uri="{FF2B5EF4-FFF2-40B4-BE49-F238E27FC236}">
                <a16:creationId xmlns:a16="http://schemas.microsoft.com/office/drawing/2014/main" id="{9E206FBD-EF0B-FB52-1312-F84A4DE21E3C}"/>
              </a:ext>
            </a:extLst>
          </p:cNvPr>
          <p:cNvSpPr txBox="1"/>
          <p:nvPr/>
        </p:nvSpPr>
        <p:spPr>
          <a:xfrm>
            <a:off x="11843826" y="6334780"/>
            <a:ext cx="372534" cy="523220"/>
          </a:xfrm>
          <a:prstGeom prst="rect">
            <a:avLst/>
          </a:prstGeom>
          <a:noFill/>
        </p:spPr>
        <p:txBody>
          <a:bodyPr wrap="square" rtlCol="0">
            <a:spAutoFit/>
          </a:bodyPr>
          <a:lstStyle/>
          <a:p>
            <a:r>
              <a:rPr lang="en-US" sz="2800" dirty="0">
                <a:latin typeface="FC Lamoon" panose="02000000000000000000" pitchFamily="2" charset="0"/>
                <a:cs typeface="FC Lamoon" panose="02000000000000000000" pitchFamily="2" charset="0"/>
              </a:rPr>
              <a:t>6</a:t>
            </a:r>
          </a:p>
        </p:txBody>
      </p:sp>
    </p:spTree>
    <p:extLst>
      <p:ext uri="{BB962C8B-B14F-4D97-AF65-F5344CB8AC3E}">
        <p14:creationId xmlns:p14="http://schemas.microsoft.com/office/powerpoint/2010/main" val="18833318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Slice</Template>
  <TotalTime>3181</TotalTime>
  <Words>1227</Words>
  <Application>Microsoft Office PowerPoint</Application>
  <PresentationFormat>Widescreen</PresentationFormat>
  <Paragraphs>232</Paragraphs>
  <Slides>39</Slides>
  <Notes>2</Notes>
  <HiddenSlides>1</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Aptos</vt:lpstr>
      <vt:lpstr>Aptos Display</vt:lpstr>
      <vt:lpstr>Arial</vt:lpstr>
      <vt:lpstr>FC Lamoon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NUNNALIN AUEPHATTANAPHONG</dc:creator>
  <cp:lastModifiedBy>NUNNALIN AUEPHATTANAPHONG</cp:lastModifiedBy>
  <cp:revision>96</cp:revision>
  <dcterms:created xsi:type="dcterms:W3CDTF">2024-04-18T04:00:13Z</dcterms:created>
  <dcterms:modified xsi:type="dcterms:W3CDTF">2024-06-10T06:04:44Z</dcterms:modified>
</cp:coreProperties>
</file>

<file path=docProps/thumbnail.jpeg>
</file>